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18288000" cy="10287000"/>
  <p:notesSz cx="6858000" cy="9144000"/>
  <p:embeddedFontLst>
    <p:embeddedFont>
      <p:font typeface="Arimo Bold" panose="020B0604020202020204" charset="0"/>
      <p:regular r:id="rId18"/>
    </p:embeddedFont>
    <p:embeddedFont>
      <p:font typeface="Source Sans Pro" panose="020B0503030403020204" pitchFamily="34" charset="0"/>
      <p:regular r:id="rId19"/>
      <p:bold r:id="rId20"/>
    </p:embeddedFont>
    <p:embeddedFont>
      <p:font typeface="Source Sans Pro Bold" panose="020B0703030403020204" charset="0"/>
      <p:regular r:id="rId21"/>
      <p:bold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8E8E7"/>
    <a:srgbClr val="FF99CC"/>
    <a:srgbClr val="C6D9F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2" d="100"/>
          <a:sy n="52" d="100"/>
        </p:scale>
        <p:origin x="850" y="29"/>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2/10/2025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2/10/2025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2/10/2025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2/10/2025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23.png"/><Relationship Id="rId4" Type="http://schemas.openxmlformats.org/officeDocument/2006/relationships/image" Target="../media/image22.png"/></Relationships>
</file>

<file path=ppt/slides/_rels/slide1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24.png"/><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7"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24384000" cy="13716000"/>
          </a:xfrm>
          <a:solidFill>
            <a:srgbClr val="F8E8E7"/>
          </a:solidFill>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grpFill/>
          </p:spPr>
        </p:sp>
      </p:grpSp>
      <p:sp>
        <p:nvSpPr>
          <p:cNvPr id="5" name="Freeform 5" descr="preencoded.png"/>
          <p:cNvSpPr/>
          <p:nvPr/>
        </p:nvSpPr>
        <p:spPr>
          <a:xfrm>
            <a:off x="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3"/>
            <a:stretch>
              <a:fillRect/>
            </a:stretch>
          </a:blipFill>
        </p:spPr>
      </p:sp>
      <p:grpSp>
        <p:nvGrpSpPr>
          <p:cNvPr id="6" name="Group 6"/>
          <p:cNvGrpSpPr/>
          <p:nvPr/>
        </p:nvGrpSpPr>
        <p:grpSpPr>
          <a:xfrm>
            <a:off x="7905155" y="1836241"/>
            <a:ext cx="9335691" cy="1760041"/>
            <a:chOff x="0" y="0"/>
            <a:chExt cx="12447588" cy="2346722"/>
          </a:xfrm>
        </p:grpSpPr>
        <p:sp>
          <p:nvSpPr>
            <p:cNvPr id="7" name="Freeform 7"/>
            <p:cNvSpPr/>
            <p:nvPr/>
          </p:nvSpPr>
          <p:spPr>
            <a:xfrm>
              <a:off x="0" y="0"/>
              <a:ext cx="12447588" cy="2346722"/>
            </a:xfrm>
            <a:custGeom>
              <a:avLst/>
              <a:gdLst/>
              <a:ahLst/>
              <a:cxnLst/>
              <a:rect l="l" t="t" r="r" b="b"/>
              <a:pathLst>
                <a:path w="12447588" h="2346722">
                  <a:moveTo>
                    <a:pt x="0" y="0"/>
                  </a:moveTo>
                  <a:lnTo>
                    <a:pt x="12447588" y="0"/>
                  </a:lnTo>
                  <a:lnTo>
                    <a:pt x="12447588" y="2346722"/>
                  </a:lnTo>
                  <a:lnTo>
                    <a:pt x="0" y="2346722"/>
                  </a:lnTo>
                  <a:close/>
                </a:path>
              </a:pathLst>
            </a:custGeom>
            <a:solidFill>
              <a:srgbClr val="000000">
                <a:alpha val="0"/>
              </a:srgbClr>
            </a:solidFill>
          </p:spPr>
        </p:sp>
        <p:sp>
          <p:nvSpPr>
            <p:cNvPr id="8" name="TextBox 8"/>
            <p:cNvSpPr txBox="1"/>
            <p:nvPr/>
          </p:nvSpPr>
          <p:spPr>
            <a:xfrm>
              <a:off x="0" y="-57150"/>
              <a:ext cx="12447588" cy="2403872"/>
            </a:xfrm>
            <a:prstGeom prst="rect">
              <a:avLst/>
            </a:prstGeom>
          </p:spPr>
          <p:txBody>
            <a:bodyPr lIns="0" tIns="0" rIns="0" bIns="0" rtlCol="0" anchor="t"/>
            <a:lstStyle/>
            <a:p>
              <a:pPr algn="l">
                <a:lnSpc>
                  <a:spcPts val="6875"/>
                </a:lnSpc>
              </a:pPr>
              <a:r>
                <a:rPr lang="en-US" sz="5500" b="1" spc="-111">
                  <a:solidFill>
                    <a:srgbClr val="D73AD7"/>
                  </a:solidFill>
                  <a:latin typeface="Arimo Bold"/>
                  <a:ea typeface="Arimo Bold"/>
                  <a:cs typeface="Arimo Bold"/>
                  <a:sym typeface="Arimo Bold"/>
                </a:rPr>
                <a:t>Osteoporosis Risk Prediction Project</a:t>
              </a:r>
            </a:p>
          </p:txBody>
        </p:sp>
      </p:grpSp>
      <p:grpSp>
        <p:nvGrpSpPr>
          <p:cNvPr id="9" name="Group 9"/>
          <p:cNvGrpSpPr/>
          <p:nvPr/>
        </p:nvGrpSpPr>
        <p:grpSpPr>
          <a:xfrm>
            <a:off x="8353871" y="4381500"/>
            <a:ext cx="8886974" cy="2872680"/>
            <a:chOff x="0" y="0"/>
            <a:chExt cx="11849298" cy="3830240"/>
          </a:xfrm>
        </p:grpSpPr>
        <p:sp>
          <p:nvSpPr>
            <p:cNvPr id="10" name="Freeform 10"/>
            <p:cNvSpPr/>
            <p:nvPr/>
          </p:nvSpPr>
          <p:spPr>
            <a:xfrm>
              <a:off x="0" y="0"/>
              <a:ext cx="11849298" cy="3830240"/>
            </a:xfrm>
            <a:custGeom>
              <a:avLst/>
              <a:gdLst/>
              <a:ahLst/>
              <a:cxnLst/>
              <a:rect l="l" t="t" r="r" b="b"/>
              <a:pathLst>
                <a:path w="11849298" h="3830240">
                  <a:moveTo>
                    <a:pt x="0" y="0"/>
                  </a:moveTo>
                  <a:lnTo>
                    <a:pt x="11849298" y="0"/>
                  </a:lnTo>
                  <a:lnTo>
                    <a:pt x="11849298" y="3830240"/>
                  </a:lnTo>
                  <a:lnTo>
                    <a:pt x="0" y="3830240"/>
                  </a:lnTo>
                  <a:close/>
                </a:path>
              </a:pathLst>
            </a:custGeom>
            <a:solidFill>
              <a:srgbClr val="000000">
                <a:alpha val="0"/>
              </a:srgbClr>
            </a:solidFill>
          </p:spPr>
        </p:sp>
        <p:sp>
          <p:nvSpPr>
            <p:cNvPr id="11" name="TextBox 11"/>
            <p:cNvSpPr txBox="1"/>
            <p:nvPr/>
          </p:nvSpPr>
          <p:spPr>
            <a:xfrm>
              <a:off x="0" y="-95250"/>
              <a:ext cx="11849298" cy="3925490"/>
            </a:xfrm>
            <a:prstGeom prst="rect">
              <a:avLst/>
            </a:prstGeom>
          </p:spPr>
          <p:txBody>
            <a:bodyPr lIns="0" tIns="0" rIns="0" bIns="0" rtlCol="0" anchor="t"/>
            <a:lstStyle/>
            <a:p>
              <a:pPr algn="l">
                <a:lnSpc>
                  <a:spcPts val="3750"/>
                </a:lnSpc>
              </a:pPr>
              <a:r>
                <a:rPr lang="en-US" sz="2312" spc="-47">
                  <a:solidFill>
                    <a:srgbClr val="272525"/>
                  </a:solidFill>
                  <a:latin typeface="Source Sans Pro"/>
                  <a:ea typeface="Source Sans Pro"/>
                  <a:cs typeface="Source Sans Pro"/>
                  <a:sym typeface="Source Sans Pro"/>
                </a:rPr>
                <a:t>Osteoporosis is a silent disease that weakens bones, increasing the risk of fractures and long-term health complications. This project focuses on developing a machine learning model to predict osteoporosis risk based on patient attributes such as age, gender, lifestyle habits (smoking, alcohol consumption, physical activity), medical history, and dietary factors (calcium and vitamin D intake).</a:t>
              </a:r>
            </a:p>
          </p:txBody>
        </p:sp>
      </p:grpSp>
      <p:grpSp>
        <p:nvGrpSpPr>
          <p:cNvPr id="12" name="Group 12"/>
          <p:cNvGrpSpPr/>
          <p:nvPr/>
        </p:nvGrpSpPr>
        <p:grpSpPr>
          <a:xfrm>
            <a:off x="7905155" y="4045000"/>
            <a:ext cx="38100" cy="3545681"/>
            <a:chOff x="0" y="0"/>
            <a:chExt cx="50800" cy="4727575"/>
          </a:xfrm>
        </p:grpSpPr>
        <p:sp>
          <p:nvSpPr>
            <p:cNvPr id="13" name="Freeform 13"/>
            <p:cNvSpPr/>
            <p:nvPr/>
          </p:nvSpPr>
          <p:spPr>
            <a:xfrm>
              <a:off x="0" y="0"/>
              <a:ext cx="50800" cy="4727575"/>
            </a:xfrm>
            <a:custGeom>
              <a:avLst/>
              <a:gdLst/>
              <a:ahLst/>
              <a:cxnLst/>
              <a:rect l="l" t="t" r="r" b="b"/>
              <a:pathLst>
                <a:path w="50800" h="4727575">
                  <a:moveTo>
                    <a:pt x="0" y="0"/>
                  </a:moveTo>
                  <a:lnTo>
                    <a:pt x="50800" y="0"/>
                  </a:lnTo>
                  <a:lnTo>
                    <a:pt x="50800" y="4727575"/>
                  </a:lnTo>
                  <a:lnTo>
                    <a:pt x="0" y="4727575"/>
                  </a:lnTo>
                  <a:close/>
                </a:path>
              </a:pathLst>
            </a:custGeom>
            <a:solidFill>
              <a:srgbClr val="D75BE2"/>
            </a:solidFill>
          </p:spPr>
        </p:sp>
      </p:grpSp>
      <p:grpSp>
        <p:nvGrpSpPr>
          <p:cNvPr id="14" name="Group 14"/>
          <p:cNvGrpSpPr/>
          <p:nvPr/>
        </p:nvGrpSpPr>
        <p:grpSpPr>
          <a:xfrm>
            <a:off x="16757451" y="7944742"/>
            <a:ext cx="488156" cy="488156"/>
            <a:chOff x="0" y="0"/>
            <a:chExt cx="650875" cy="650875"/>
          </a:xfrm>
        </p:grpSpPr>
        <p:sp>
          <p:nvSpPr>
            <p:cNvPr id="15" name="Freeform 15"/>
            <p:cNvSpPr/>
            <p:nvPr/>
          </p:nvSpPr>
          <p:spPr>
            <a:xfrm>
              <a:off x="6350" y="6350"/>
              <a:ext cx="638175" cy="638175"/>
            </a:xfrm>
            <a:custGeom>
              <a:avLst/>
              <a:gdLst/>
              <a:ahLst/>
              <a:cxnLst/>
              <a:rect l="l" t="t" r="r" b="b"/>
              <a:pathLst>
                <a:path w="638175" h="638175">
                  <a:moveTo>
                    <a:pt x="0" y="319024"/>
                  </a:moveTo>
                  <a:cubicBezTo>
                    <a:pt x="0" y="142875"/>
                    <a:pt x="142875" y="0"/>
                    <a:pt x="319024" y="0"/>
                  </a:cubicBezTo>
                  <a:cubicBezTo>
                    <a:pt x="495173" y="0"/>
                    <a:pt x="638175" y="142875"/>
                    <a:pt x="638175" y="319024"/>
                  </a:cubicBezTo>
                  <a:cubicBezTo>
                    <a:pt x="638175" y="495173"/>
                    <a:pt x="495300" y="638175"/>
                    <a:pt x="319024" y="638175"/>
                  </a:cubicBezTo>
                  <a:cubicBezTo>
                    <a:pt x="142748" y="638175"/>
                    <a:pt x="0" y="495300"/>
                    <a:pt x="0" y="319024"/>
                  </a:cubicBezTo>
                  <a:close/>
                </a:path>
              </a:pathLst>
            </a:custGeom>
            <a:solidFill>
              <a:srgbClr val="1B604E"/>
            </a:solidFill>
          </p:spPr>
        </p:sp>
        <p:sp>
          <p:nvSpPr>
            <p:cNvPr id="16" name="Freeform 16"/>
            <p:cNvSpPr/>
            <p:nvPr/>
          </p:nvSpPr>
          <p:spPr>
            <a:xfrm>
              <a:off x="0" y="0"/>
              <a:ext cx="650875" cy="650875"/>
            </a:xfrm>
            <a:custGeom>
              <a:avLst/>
              <a:gdLst/>
              <a:ahLst/>
              <a:cxnLst/>
              <a:rect l="l" t="t" r="r" b="b"/>
              <a:pathLst>
                <a:path w="650875" h="650875">
                  <a:moveTo>
                    <a:pt x="0" y="325374"/>
                  </a:moveTo>
                  <a:cubicBezTo>
                    <a:pt x="0" y="145669"/>
                    <a:pt x="145669" y="0"/>
                    <a:pt x="325374" y="0"/>
                  </a:cubicBezTo>
                  <a:cubicBezTo>
                    <a:pt x="327279" y="0"/>
                    <a:pt x="329184" y="889"/>
                    <a:pt x="330327" y="2413"/>
                  </a:cubicBezTo>
                  <a:lnTo>
                    <a:pt x="325374" y="6350"/>
                  </a:lnTo>
                  <a:lnTo>
                    <a:pt x="325374" y="0"/>
                  </a:lnTo>
                  <a:lnTo>
                    <a:pt x="325374" y="6350"/>
                  </a:lnTo>
                  <a:lnTo>
                    <a:pt x="325374" y="0"/>
                  </a:lnTo>
                  <a:cubicBezTo>
                    <a:pt x="505206" y="0"/>
                    <a:pt x="650875" y="145669"/>
                    <a:pt x="650875" y="325374"/>
                  </a:cubicBezTo>
                  <a:cubicBezTo>
                    <a:pt x="650875" y="327787"/>
                    <a:pt x="649478" y="329946"/>
                    <a:pt x="647319" y="331089"/>
                  </a:cubicBezTo>
                  <a:lnTo>
                    <a:pt x="644525" y="325374"/>
                  </a:lnTo>
                  <a:lnTo>
                    <a:pt x="650875" y="325374"/>
                  </a:lnTo>
                  <a:cubicBezTo>
                    <a:pt x="650875" y="505079"/>
                    <a:pt x="505206" y="650748"/>
                    <a:pt x="325501" y="650748"/>
                  </a:cubicBezTo>
                  <a:lnTo>
                    <a:pt x="325501" y="644398"/>
                  </a:lnTo>
                  <a:lnTo>
                    <a:pt x="325501" y="638048"/>
                  </a:lnTo>
                  <a:lnTo>
                    <a:pt x="325501" y="644398"/>
                  </a:lnTo>
                  <a:lnTo>
                    <a:pt x="325501" y="650748"/>
                  </a:lnTo>
                  <a:cubicBezTo>
                    <a:pt x="145669" y="650875"/>
                    <a:pt x="0" y="505206"/>
                    <a:pt x="0" y="325374"/>
                  </a:cubicBezTo>
                  <a:lnTo>
                    <a:pt x="6350" y="325374"/>
                  </a:lnTo>
                  <a:lnTo>
                    <a:pt x="0" y="325374"/>
                  </a:lnTo>
                  <a:moveTo>
                    <a:pt x="12700" y="325374"/>
                  </a:moveTo>
                  <a:lnTo>
                    <a:pt x="6350" y="325374"/>
                  </a:lnTo>
                  <a:lnTo>
                    <a:pt x="12700" y="325374"/>
                  </a:lnTo>
                  <a:cubicBezTo>
                    <a:pt x="12700" y="498094"/>
                    <a:pt x="152654" y="638048"/>
                    <a:pt x="325374" y="638048"/>
                  </a:cubicBezTo>
                  <a:cubicBezTo>
                    <a:pt x="328930" y="638048"/>
                    <a:pt x="331724" y="640842"/>
                    <a:pt x="331724" y="644398"/>
                  </a:cubicBezTo>
                  <a:cubicBezTo>
                    <a:pt x="331724" y="647954"/>
                    <a:pt x="328930" y="650748"/>
                    <a:pt x="325374" y="650748"/>
                  </a:cubicBezTo>
                  <a:cubicBezTo>
                    <a:pt x="321818" y="650748"/>
                    <a:pt x="319024" y="647954"/>
                    <a:pt x="319024" y="644398"/>
                  </a:cubicBezTo>
                  <a:cubicBezTo>
                    <a:pt x="319024" y="640842"/>
                    <a:pt x="321818" y="638048"/>
                    <a:pt x="325374" y="638048"/>
                  </a:cubicBezTo>
                  <a:cubicBezTo>
                    <a:pt x="498094" y="638048"/>
                    <a:pt x="638048" y="498094"/>
                    <a:pt x="638048" y="325374"/>
                  </a:cubicBezTo>
                  <a:cubicBezTo>
                    <a:pt x="638048" y="322961"/>
                    <a:pt x="639445" y="320802"/>
                    <a:pt x="641604" y="319659"/>
                  </a:cubicBezTo>
                  <a:lnTo>
                    <a:pt x="644398" y="325374"/>
                  </a:lnTo>
                  <a:lnTo>
                    <a:pt x="638048" y="325374"/>
                  </a:lnTo>
                  <a:cubicBezTo>
                    <a:pt x="638175" y="152654"/>
                    <a:pt x="498221" y="12700"/>
                    <a:pt x="325374" y="12700"/>
                  </a:cubicBezTo>
                  <a:cubicBezTo>
                    <a:pt x="323469" y="12700"/>
                    <a:pt x="321564" y="11811"/>
                    <a:pt x="320421" y="10287"/>
                  </a:cubicBezTo>
                  <a:lnTo>
                    <a:pt x="325374" y="6350"/>
                  </a:lnTo>
                  <a:lnTo>
                    <a:pt x="325374" y="12700"/>
                  </a:lnTo>
                  <a:cubicBezTo>
                    <a:pt x="152654" y="12700"/>
                    <a:pt x="12700" y="152654"/>
                    <a:pt x="12700" y="325374"/>
                  </a:cubicBezTo>
                  <a:close/>
                </a:path>
              </a:pathLst>
            </a:custGeom>
            <a:solidFill>
              <a:srgbClr val="FFFFFF"/>
            </a:solidFill>
          </p:spPr>
        </p:sp>
      </p:grpSp>
      <p:grpSp>
        <p:nvGrpSpPr>
          <p:cNvPr id="17" name="Group 17"/>
          <p:cNvGrpSpPr/>
          <p:nvPr/>
        </p:nvGrpSpPr>
        <p:grpSpPr>
          <a:xfrm>
            <a:off x="16935450" y="8127801"/>
            <a:ext cx="132010" cy="121890"/>
            <a:chOff x="0" y="0"/>
            <a:chExt cx="176013" cy="162520"/>
          </a:xfrm>
        </p:grpSpPr>
        <p:sp>
          <p:nvSpPr>
            <p:cNvPr id="18" name="Freeform 18"/>
            <p:cNvSpPr/>
            <p:nvPr/>
          </p:nvSpPr>
          <p:spPr>
            <a:xfrm>
              <a:off x="0" y="0"/>
              <a:ext cx="176013" cy="162520"/>
            </a:xfrm>
            <a:custGeom>
              <a:avLst/>
              <a:gdLst/>
              <a:ahLst/>
              <a:cxnLst/>
              <a:rect l="l" t="t" r="r" b="b"/>
              <a:pathLst>
                <a:path w="176013" h="162520">
                  <a:moveTo>
                    <a:pt x="0" y="0"/>
                  </a:moveTo>
                  <a:lnTo>
                    <a:pt x="176013" y="0"/>
                  </a:lnTo>
                  <a:lnTo>
                    <a:pt x="176013" y="162520"/>
                  </a:lnTo>
                  <a:lnTo>
                    <a:pt x="0" y="162520"/>
                  </a:lnTo>
                  <a:close/>
                </a:path>
              </a:pathLst>
            </a:custGeom>
            <a:solidFill>
              <a:srgbClr val="000000">
                <a:alpha val="0"/>
              </a:srgbClr>
            </a:solidFill>
          </p:spPr>
        </p:sp>
        <p:sp>
          <p:nvSpPr>
            <p:cNvPr id="19" name="TextBox 19"/>
            <p:cNvSpPr txBox="1"/>
            <p:nvPr/>
          </p:nvSpPr>
          <p:spPr>
            <a:xfrm>
              <a:off x="0" y="19050"/>
              <a:ext cx="176013" cy="143470"/>
            </a:xfrm>
            <a:prstGeom prst="rect">
              <a:avLst/>
            </a:prstGeom>
          </p:spPr>
          <p:txBody>
            <a:bodyPr lIns="0" tIns="0" rIns="0" bIns="0" rtlCol="0" anchor="t"/>
            <a:lstStyle/>
            <a:p>
              <a:pPr algn="ctr">
                <a:lnSpc>
                  <a:spcPts val="937"/>
                </a:lnSpc>
              </a:pPr>
              <a:r>
                <a:rPr lang="en-US" sz="937" spc="-47">
                  <a:solidFill>
                    <a:srgbClr val="FFFFFF"/>
                  </a:solidFill>
                  <a:latin typeface="Source Sans Pro"/>
                  <a:ea typeface="Source Sans Pro"/>
                  <a:cs typeface="Source Sans Pro"/>
                  <a:sym typeface="Source Sans Pro"/>
                </a:rPr>
                <a:t>DP</a:t>
              </a:r>
            </a:p>
          </p:txBody>
        </p:sp>
      </p:grpSp>
      <p:grpSp>
        <p:nvGrpSpPr>
          <p:cNvPr id="20" name="Group 20"/>
          <p:cNvGrpSpPr/>
          <p:nvPr/>
        </p:nvGrpSpPr>
        <p:grpSpPr>
          <a:xfrm>
            <a:off x="13692752" y="7889287"/>
            <a:ext cx="2932658" cy="598919"/>
            <a:chOff x="0" y="0"/>
            <a:chExt cx="3910211" cy="798559"/>
          </a:xfrm>
        </p:grpSpPr>
        <p:sp>
          <p:nvSpPr>
            <p:cNvPr id="21" name="Freeform 21"/>
            <p:cNvSpPr/>
            <p:nvPr/>
          </p:nvSpPr>
          <p:spPr>
            <a:xfrm>
              <a:off x="0" y="0"/>
              <a:ext cx="3910211" cy="798559"/>
            </a:xfrm>
            <a:custGeom>
              <a:avLst/>
              <a:gdLst/>
              <a:ahLst/>
              <a:cxnLst/>
              <a:rect l="l" t="t" r="r" b="b"/>
              <a:pathLst>
                <a:path w="3910211" h="798559">
                  <a:moveTo>
                    <a:pt x="0" y="0"/>
                  </a:moveTo>
                  <a:lnTo>
                    <a:pt x="3910211" y="0"/>
                  </a:lnTo>
                  <a:lnTo>
                    <a:pt x="3910211" y="798559"/>
                  </a:lnTo>
                  <a:lnTo>
                    <a:pt x="0" y="798559"/>
                  </a:lnTo>
                  <a:close/>
                </a:path>
              </a:pathLst>
            </a:custGeom>
            <a:solidFill>
              <a:srgbClr val="000000">
                <a:alpha val="0"/>
              </a:srgbClr>
            </a:solidFill>
          </p:spPr>
        </p:sp>
        <p:sp>
          <p:nvSpPr>
            <p:cNvPr id="22" name="TextBox 22"/>
            <p:cNvSpPr txBox="1"/>
            <p:nvPr/>
          </p:nvSpPr>
          <p:spPr>
            <a:xfrm>
              <a:off x="0" y="-66675"/>
              <a:ext cx="3910211" cy="865234"/>
            </a:xfrm>
            <a:prstGeom prst="rect">
              <a:avLst/>
            </a:prstGeom>
          </p:spPr>
          <p:txBody>
            <a:bodyPr lIns="0" tIns="0" rIns="0" bIns="0" rtlCol="0" anchor="t"/>
            <a:lstStyle/>
            <a:p>
              <a:pPr algn="r">
                <a:lnSpc>
                  <a:spcPts val="4062"/>
                </a:lnSpc>
              </a:pPr>
              <a:r>
                <a:rPr lang="en-US" sz="2937" b="1" spc="-47">
                  <a:solidFill>
                    <a:srgbClr val="272525"/>
                  </a:solidFill>
                  <a:latin typeface="Arimo Bold"/>
                  <a:ea typeface="Arimo Bold"/>
                  <a:cs typeface="Arimo Bold"/>
                  <a:sym typeface="Arimo Bold"/>
                </a:rPr>
                <a:t>by Dinal Pandya</a:t>
              </a: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24384000" cy="13716000"/>
          </a:xfrm>
          <a:solidFill>
            <a:srgbClr val="F8E8E7"/>
          </a:solidFill>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grpFill/>
          </p:spPr>
        </p:sp>
      </p:grpSp>
      <p:sp>
        <p:nvSpPr>
          <p:cNvPr id="5" name="Freeform 5" descr="preencoded.png">
            <a:hlinkClick r:id="rId3" tooltip="https://gamma.app/?utm_source=made-with-gamma"/>
          </p:cNvPr>
          <p:cNvSpPr/>
          <p:nvPr/>
        </p:nvSpPr>
        <p:spPr>
          <a:xfrm>
            <a:off x="16049019" y="9686925"/>
            <a:ext cx="2153256" cy="514350"/>
          </a:xfrm>
          <a:custGeom>
            <a:avLst/>
            <a:gdLst/>
            <a:ahLst/>
            <a:cxnLst/>
            <a:rect l="l" t="t" r="r" b="b"/>
            <a:pathLst>
              <a:path w="2153256" h="514350">
                <a:moveTo>
                  <a:pt x="0" y="0"/>
                </a:moveTo>
                <a:lnTo>
                  <a:pt x="2153256" y="0"/>
                </a:lnTo>
                <a:lnTo>
                  <a:pt x="2153256" y="514350"/>
                </a:lnTo>
                <a:lnTo>
                  <a:pt x="0" y="514350"/>
                </a:lnTo>
                <a:lnTo>
                  <a:pt x="0" y="0"/>
                </a:lnTo>
                <a:close/>
              </a:path>
            </a:pathLst>
          </a:custGeom>
          <a:blipFill>
            <a:blip r:embed="rId4"/>
            <a:stretch>
              <a:fillRect/>
            </a:stretch>
          </a:blipFill>
        </p:spPr>
      </p:sp>
      <p:sp>
        <p:nvSpPr>
          <p:cNvPr id="6" name="Freeform 6" descr="preencoded.png"/>
          <p:cNvSpPr/>
          <p:nvPr/>
        </p:nvSpPr>
        <p:spPr>
          <a:xfrm>
            <a:off x="1143000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5"/>
            <a:stretch>
              <a:fillRect/>
            </a:stretch>
          </a:blipFill>
        </p:spPr>
      </p:sp>
      <p:sp>
        <p:nvSpPr>
          <p:cNvPr id="7" name="Freeform 7" descr="preencoded.png"/>
          <p:cNvSpPr/>
          <p:nvPr/>
        </p:nvSpPr>
        <p:spPr>
          <a:xfrm>
            <a:off x="11804005" y="2364581"/>
            <a:ext cx="6109841" cy="5557838"/>
          </a:xfrm>
          <a:custGeom>
            <a:avLst/>
            <a:gdLst/>
            <a:ahLst/>
            <a:cxnLst/>
            <a:rect l="l" t="t" r="r" b="b"/>
            <a:pathLst>
              <a:path w="6109841" h="5557838">
                <a:moveTo>
                  <a:pt x="0" y="0"/>
                </a:moveTo>
                <a:lnTo>
                  <a:pt x="6109841" y="0"/>
                </a:lnTo>
                <a:lnTo>
                  <a:pt x="6109841" y="5557838"/>
                </a:lnTo>
                <a:lnTo>
                  <a:pt x="0" y="5557838"/>
                </a:lnTo>
                <a:lnTo>
                  <a:pt x="0" y="0"/>
                </a:lnTo>
                <a:close/>
              </a:path>
            </a:pathLst>
          </a:custGeom>
          <a:blipFill>
            <a:blip r:embed="rId6"/>
            <a:stretch>
              <a:fillRect/>
            </a:stretch>
          </a:blipFill>
        </p:spPr>
      </p:sp>
      <p:grpSp>
        <p:nvGrpSpPr>
          <p:cNvPr id="8" name="Group 8"/>
          <p:cNvGrpSpPr/>
          <p:nvPr/>
        </p:nvGrpSpPr>
        <p:grpSpPr>
          <a:xfrm>
            <a:off x="1047155" y="3033712"/>
            <a:ext cx="5632400" cy="704106"/>
            <a:chOff x="0" y="0"/>
            <a:chExt cx="7509867" cy="938808"/>
          </a:xfrm>
        </p:grpSpPr>
        <p:sp>
          <p:nvSpPr>
            <p:cNvPr id="9" name="Freeform 9"/>
            <p:cNvSpPr/>
            <p:nvPr/>
          </p:nvSpPr>
          <p:spPr>
            <a:xfrm>
              <a:off x="0" y="0"/>
              <a:ext cx="7509866" cy="938808"/>
            </a:xfrm>
            <a:custGeom>
              <a:avLst/>
              <a:gdLst/>
              <a:ahLst/>
              <a:cxnLst/>
              <a:rect l="l" t="t" r="r" b="b"/>
              <a:pathLst>
                <a:path w="7509866" h="938808">
                  <a:moveTo>
                    <a:pt x="0" y="0"/>
                  </a:moveTo>
                  <a:lnTo>
                    <a:pt x="7509866" y="0"/>
                  </a:lnTo>
                  <a:lnTo>
                    <a:pt x="7509866" y="938808"/>
                  </a:lnTo>
                  <a:lnTo>
                    <a:pt x="0" y="938808"/>
                  </a:lnTo>
                  <a:close/>
                </a:path>
              </a:pathLst>
            </a:custGeom>
            <a:solidFill>
              <a:srgbClr val="000000">
                <a:alpha val="0"/>
              </a:srgbClr>
            </a:solidFill>
          </p:spPr>
        </p:sp>
        <p:sp>
          <p:nvSpPr>
            <p:cNvPr id="10" name="TextBox 10"/>
            <p:cNvSpPr txBox="1"/>
            <p:nvPr/>
          </p:nvSpPr>
          <p:spPr>
            <a:xfrm>
              <a:off x="0" y="-47625"/>
              <a:ext cx="7509867" cy="986433"/>
            </a:xfrm>
            <a:prstGeom prst="rect">
              <a:avLst/>
            </a:prstGeom>
          </p:spPr>
          <p:txBody>
            <a:bodyPr lIns="0" tIns="0" rIns="0" bIns="0" rtlCol="0" anchor="t"/>
            <a:lstStyle/>
            <a:p>
              <a:pPr algn="l">
                <a:lnSpc>
                  <a:spcPts val="5500"/>
                </a:lnSpc>
              </a:pPr>
              <a:r>
                <a:rPr lang="en-US" sz="4375" b="1" spc="-88">
                  <a:solidFill>
                    <a:srgbClr val="D73AD7"/>
                  </a:solidFill>
                  <a:latin typeface="Arimo Bold"/>
                  <a:ea typeface="Arimo Bold"/>
                  <a:cs typeface="Arimo Bold"/>
                  <a:sym typeface="Arimo Bold"/>
                </a:rPr>
                <a:t>Correlation Heatmap</a:t>
              </a:r>
            </a:p>
          </p:txBody>
        </p:sp>
      </p:grpSp>
      <p:grpSp>
        <p:nvGrpSpPr>
          <p:cNvPr id="11" name="Group 11"/>
          <p:cNvGrpSpPr/>
          <p:nvPr/>
        </p:nvGrpSpPr>
        <p:grpSpPr>
          <a:xfrm>
            <a:off x="1047155" y="4074319"/>
            <a:ext cx="9335691" cy="382786"/>
            <a:chOff x="0" y="0"/>
            <a:chExt cx="12447588" cy="510382"/>
          </a:xfrm>
        </p:grpSpPr>
        <p:sp>
          <p:nvSpPr>
            <p:cNvPr id="12" name="Freeform 12"/>
            <p:cNvSpPr/>
            <p:nvPr/>
          </p:nvSpPr>
          <p:spPr>
            <a:xfrm>
              <a:off x="0" y="0"/>
              <a:ext cx="12447588" cy="510382"/>
            </a:xfrm>
            <a:custGeom>
              <a:avLst/>
              <a:gdLst/>
              <a:ahLst/>
              <a:cxnLst/>
              <a:rect l="l" t="t" r="r" b="b"/>
              <a:pathLst>
                <a:path w="12447588" h="510382">
                  <a:moveTo>
                    <a:pt x="0" y="0"/>
                  </a:moveTo>
                  <a:lnTo>
                    <a:pt x="12447588" y="0"/>
                  </a:lnTo>
                  <a:lnTo>
                    <a:pt x="12447588" y="510382"/>
                  </a:lnTo>
                  <a:lnTo>
                    <a:pt x="0" y="510382"/>
                  </a:lnTo>
                  <a:close/>
                </a:path>
              </a:pathLst>
            </a:custGeom>
            <a:solidFill>
              <a:srgbClr val="000000">
                <a:alpha val="0"/>
              </a:srgbClr>
            </a:solidFill>
          </p:spPr>
        </p:sp>
        <p:sp>
          <p:nvSpPr>
            <p:cNvPr id="13" name="TextBox 13"/>
            <p:cNvSpPr txBox="1"/>
            <p:nvPr/>
          </p:nvSpPr>
          <p:spPr>
            <a:xfrm>
              <a:off x="0" y="-76200"/>
              <a:ext cx="12447588" cy="586582"/>
            </a:xfrm>
            <a:prstGeom prst="rect">
              <a:avLst/>
            </a:prstGeom>
          </p:spPr>
          <p:txBody>
            <a:bodyPr lIns="0" tIns="0" rIns="0" bIns="0" rtlCol="0" anchor="t"/>
            <a:lstStyle/>
            <a:p>
              <a:pPr algn="l">
                <a:lnSpc>
                  <a:spcPts val="3000"/>
                </a:lnSpc>
              </a:pPr>
              <a:r>
                <a:rPr lang="en-US" sz="1874" spc="-47">
                  <a:solidFill>
                    <a:srgbClr val="000000"/>
                  </a:solidFill>
                  <a:latin typeface="Source Sans Pro"/>
                  <a:ea typeface="Source Sans Pro"/>
                  <a:cs typeface="Source Sans Pro"/>
                  <a:sym typeface="Source Sans Pro"/>
                </a:rPr>
                <a:t>The heatmap shows the correlation between different features in a dataset.</a:t>
              </a:r>
            </a:p>
          </p:txBody>
        </p:sp>
      </p:grpSp>
      <p:grpSp>
        <p:nvGrpSpPr>
          <p:cNvPr id="14" name="Group 14"/>
          <p:cNvGrpSpPr/>
          <p:nvPr/>
        </p:nvGrpSpPr>
        <p:grpSpPr>
          <a:xfrm>
            <a:off x="1047155" y="4619508"/>
            <a:ext cx="12172585" cy="904871"/>
            <a:chOff x="0" y="0"/>
            <a:chExt cx="12447588" cy="925314"/>
          </a:xfrm>
        </p:grpSpPr>
        <p:sp>
          <p:nvSpPr>
            <p:cNvPr id="15" name="Freeform 15"/>
            <p:cNvSpPr/>
            <p:nvPr/>
          </p:nvSpPr>
          <p:spPr>
            <a:xfrm>
              <a:off x="0" y="0"/>
              <a:ext cx="12447588" cy="925314"/>
            </a:xfrm>
            <a:custGeom>
              <a:avLst/>
              <a:gdLst/>
              <a:ahLst/>
              <a:cxnLst/>
              <a:rect l="l" t="t" r="r" b="b"/>
              <a:pathLst>
                <a:path w="12447588" h="925314">
                  <a:moveTo>
                    <a:pt x="0" y="0"/>
                  </a:moveTo>
                  <a:lnTo>
                    <a:pt x="12447588" y="0"/>
                  </a:lnTo>
                  <a:lnTo>
                    <a:pt x="12447588" y="925314"/>
                  </a:lnTo>
                  <a:lnTo>
                    <a:pt x="0" y="925314"/>
                  </a:lnTo>
                  <a:close/>
                </a:path>
              </a:pathLst>
            </a:custGeom>
            <a:solidFill>
              <a:srgbClr val="000000">
                <a:alpha val="0"/>
              </a:srgbClr>
            </a:solidFill>
          </p:spPr>
        </p:sp>
        <p:sp>
          <p:nvSpPr>
            <p:cNvPr id="16" name="TextBox 16"/>
            <p:cNvSpPr txBox="1"/>
            <p:nvPr/>
          </p:nvSpPr>
          <p:spPr>
            <a:xfrm>
              <a:off x="0" y="-95250"/>
              <a:ext cx="12447588" cy="1020564"/>
            </a:xfrm>
            <a:prstGeom prst="rect">
              <a:avLst/>
            </a:prstGeom>
          </p:spPr>
          <p:txBody>
            <a:bodyPr lIns="0" tIns="0" rIns="0" bIns="0" rtlCol="0" anchor="t"/>
            <a:lstStyle/>
            <a:p>
              <a:pPr marL="348607" lvl="1" indent="-174303" algn="l">
                <a:lnSpc>
                  <a:spcPts val="3748"/>
                </a:lnSpc>
                <a:buFont typeface="Arial"/>
                <a:buChar char="•"/>
              </a:pPr>
              <a:r>
                <a:rPr lang="en-US" sz="2312" spc="-46">
                  <a:solidFill>
                    <a:srgbClr val="000000"/>
                  </a:solidFill>
                  <a:latin typeface="Source Sans Pro"/>
                  <a:ea typeface="Source Sans Pro"/>
                  <a:cs typeface="Source Sans Pro"/>
                  <a:sym typeface="Source Sans Pro"/>
                </a:rPr>
                <a:t>Red indicates a strong positive correlation: As one feature increases, </a:t>
              </a:r>
            </a:p>
            <a:p>
              <a:pPr algn="l">
                <a:lnSpc>
                  <a:spcPts val="3750"/>
                </a:lnSpc>
              </a:pPr>
              <a:r>
                <a:rPr lang="en-US" sz="2312" spc="-47">
                  <a:solidFill>
                    <a:srgbClr val="000000"/>
                  </a:solidFill>
                  <a:latin typeface="Source Sans Pro"/>
                  <a:ea typeface="Source Sans Pro"/>
                  <a:cs typeface="Source Sans Pro"/>
                  <a:sym typeface="Source Sans Pro"/>
                </a:rPr>
                <a:t>      the other also increases.</a:t>
              </a:r>
            </a:p>
          </p:txBody>
        </p:sp>
      </p:grpSp>
      <p:grpSp>
        <p:nvGrpSpPr>
          <p:cNvPr id="17" name="Group 17"/>
          <p:cNvGrpSpPr/>
          <p:nvPr/>
        </p:nvGrpSpPr>
        <p:grpSpPr>
          <a:xfrm>
            <a:off x="1028700" y="5524379"/>
            <a:ext cx="11669432" cy="904871"/>
            <a:chOff x="0" y="0"/>
            <a:chExt cx="12447588" cy="965211"/>
          </a:xfrm>
        </p:grpSpPr>
        <p:sp>
          <p:nvSpPr>
            <p:cNvPr id="18" name="Freeform 18"/>
            <p:cNvSpPr/>
            <p:nvPr/>
          </p:nvSpPr>
          <p:spPr>
            <a:xfrm>
              <a:off x="0" y="0"/>
              <a:ext cx="12447588" cy="965211"/>
            </a:xfrm>
            <a:custGeom>
              <a:avLst/>
              <a:gdLst/>
              <a:ahLst/>
              <a:cxnLst/>
              <a:rect l="l" t="t" r="r" b="b"/>
              <a:pathLst>
                <a:path w="12447588" h="965211">
                  <a:moveTo>
                    <a:pt x="0" y="0"/>
                  </a:moveTo>
                  <a:lnTo>
                    <a:pt x="12447588" y="0"/>
                  </a:lnTo>
                  <a:lnTo>
                    <a:pt x="12447588" y="965211"/>
                  </a:lnTo>
                  <a:lnTo>
                    <a:pt x="0" y="965211"/>
                  </a:lnTo>
                  <a:close/>
                </a:path>
              </a:pathLst>
            </a:custGeom>
            <a:solidFill>
              <a:srgbClr val="000000">
                <a:alpha val="0"/>
              </a:srgbClr>
            </a:solidFill>
          </p:spPr>
        </p:sp>
        <p:sp>
          <p:nvSpPr>
            <p:cNvPr id="19" name="TextBox 19"/>
            <p:cNvSpPr txBox="1"/>
            <p:nvPr/>
          </p:nvSpPr>
          <p:spPr>
            <a:xfrm>
              <a:off x="0" y="-95250"/>
              <a:ext cx="12447588" cy="1060461"/>
            </a:xfrm>
            <a:prstGeom prst="rect">
              <a:avLst/>
            </a:prstGeom>
          </p:spPr>
          <p:txBody>
            <a:bodyPr lIns="0" tIns="0" rIns="0" bIns="0" rtlCol="0" anchor="t"/>
            <a:lstStyle/>
            <a:p>
              <a:pPr marL="348607" lvl="1" indent="-174303" algn="l">
                <a:lnSpc>
                  <a:spcPts val="3748"/>
                </a:lnSpc>
                <a:buFont typeface="Arial"/>
                <a:buChar char="•"/>
              </a:pPr>
              <a:r>
                <a:rPr lang="en-US" sz="2312" spc="-46">
                  <a:solidFill>
                    <a:srgbClr val="000000"/>
                  </a:solidFill>
                  <a:latin typeface="Source Sans Pro"/>
                  <a:ea typeface="Source Sans Pro"/>
                  <a:cs typeface="Source Sans Pro"/>
                  <a:sym typeface="Source Sans Pro"/>
                </a:rPr>
                <a:t>Blue indicates a strong negative correlation: As one feature increases, </a:t>
              </a:r>
            </a:p>
            <a:p>
              <a:pPr algn="l">
                <a:lnSpc>
                  <a:spcPts val="3750"/>
                </a:lnSpc>
              </a:pPr>
              <a:r>
                <a:rPr lang="en-US" sz="2312" spc="-47">
                  <a:solidFill>
                    <a:srgbClr val="000000"/>
                  </a:solidFill>
                  <a:latin typeface="Source Sans Pro"/>
                  <a:ea typeface="Source Sans Pro"/>
                  <a:cs typeface="Source Sans Pro"/>
                  <a:sym typeface="Source Sans Pro"/>
                </a:rPr>
                <a:t>      the other decreases.</a:t>
              </a:r>
            </a:p>
          </p:txBody>
        </p:sp>
      </p:grpSp>
      <p:grpSp>
        <p:nvGrpSpPr>
          <p:cNvPr id="20" name="Group 20"/>
          <p:cNvGrpSpPr/>
          <p:nvPr/>
        </p:nvGrpSpPr>
        <p:grpSpPr>
          <a:xfrm>
            <a:off x="1028700" y="6479974"/>
            <a:ext cx="9335691" cy="382786"/>
            <a:chOff x="0" y="0"/>
            <a:chExt cx="12447588" cy="510382"/>
          </a:xfrm>
        </p:grpSpPr>
        <p:sp>
          <p:nvSpPr>
            <p:cNvPr id="21" name="Freeform 21"/>
            <p:cNvSpPr/>
            <p:nvPr/>
          </p:nvSpPr>
          <p:spPr>
            <a:xfrm>
              <a:off x="0" y="0"/>
              <a:ext cx="12447588" cy="510382"/>
            </a:xfrm>
            <a:custGeom>
              <a:avLst/>
              <a:gdLst/>
              <a:ahLst/>
              <a:cxnLst/>
              <a:rect l="l" t="t" r="r" b="b"/>
              <a:pathLst>
                <a:path w="12447588" h="510382">
                  <a:moveTo>
                    <a:pt x="0" y="0"/>
                  </a:moveTo>
                  <a:lnTo>
                    <a:pt x="12447588" y="0"/>
                  </a:lnTo>
                  <a:lnTo>
                    <a:pt x="12447588" y="510382"/>
                  </a:lnTo>
                  <a:lnTo>
                    <a:pt x="0" y="510382"/>
                  </a:lnTo>
                  <a:close/>
                </a:path>
              </a:pathLst>
            </a:custGeom>
            <a:solidFill>
              <a:srgbClr val="000000">
                <a:alpha val="0"/>
              </a:srgbClr>
            </a:solidFill>
          </p:spPr>
        </p:sp>
        <p:sp>
          <p:nvSpPr>
            <p:cNvPr id="22" name="TextBox 22"/>
            <p:cNvSpPr txBox="1"/>
            <p:nvPr/>
          </p:nvSpPr>
          <p:spPr>
            <a:xfrm>
              <a:off x="0" y="-95250"/>
              <a:ext cx="12447588" cy="605632"/>
            </a:xfrm>
            <a:prstGeom prst="rect">
              <a:avLst/>
            </a:prstGeom>
          </p:spPr>
          <p:txBody>
            <a:bodyPr lIns="0" tIns="0" rIns="0" bIns="0" rtlCol="0" anchor="t"/>
            <a:lstStyle/>
            <a:p>
              <a:pPr marL="348754" lvl="1" indent="-174377" algn="l">
                <a:lnSpc>
                  <a:spcPts val="3750"/>
                </a:lnSpc>
                <a:buFont typeface="Arial"/>
                <a:buChar char="•"/>
              </a:pPr>
              <a:r>
                <a:rPr lang="en-US" sz="2312" spc="-47">
                  <a:solidFill>
                    <a:srgbClr val="000000"/>
                  </a:solidFill>
                  <a:latin typeface="Source Sans Pro"/>
                  <a:ea typeface="Source Sans Pro"/>
                  <a:cs typeface="Source Sans Pro"/>
                  <a:sym typeface="Source Sans Pro"/>
                </a:rPr>
                <a:t>White indicates no correlation: The features are independent of each other.</a:t>
              </a:r>
            </a:p>
          </p:txBody>
        </p:sp>
      </p:grpSp>
      <p:grpSp>
        <p:nvGrpSpPr>
          <p:cNvPr id="23" name="Group 23"/>
          <p:cNvGrpSpPr/>
          <p:nvPr/>
        </p:nvGrpSpPr>
        <p:grpSpPr>
          <a:xfrm>
            <a:off x="1047155" y="7156846"/>
            <a:ext cx="9335691" cy="765572"/>
            <a:chOff x="0" y="0"/>
            <a:chExt cx="12447588" cy="1020763"/>
          </a:xfrm>
        </p:grpSpPr>
        <p:sp>
          <p:nvSpPr>
            <p:cNvPr id="24" name="Freeform 24"/>
            <p:cNvSpPr/>
            <p:nvPr/>
          </p:nvSpPr>
          <p:spPr>
            <a:xfrm>
              <a:off x="0" y="0"/>
              <a:ext cx="12447588" cy="1020763"/>
            </a:xfrm>
            <a:custGeom>
              <a:avLst/>
              <a:gdLst/>
              <a:ahLst/>
              <a:cxnLst/>
              <a:rect l="l" t="t" r="r" b="b"/>
              <a:pathLst>
                <a:path w="12447588" h="1020763">
                  <a:moveTo>
                    <a:pt x="0" y="0"/>
                  </a:moveTo>
                  <a:lnTo>
                    <a:pt x="12447588" y="0"/>
                  </a:lnTo>
                  <a:lnTo>
                    <a:pt x="12447588" y="1020763"/>
                  </a:lnTo>
                  <a:lnTo>
                    <a:pt x="0" y="1020763"/>
                  </a:lnTo>
                  <a:close/>
                </a:path>
              </a:pathLst>
            </a:custGeom>
            <a:solidFill>
              <a:srgbClr val="000000">
                <a:alpha val="0"/>
              </a:srgbClr>
            </a:solidFill>
          </p:spPr>
        </p:sp>
        <p:sp>
          <p:nvSpPr>
            <p:cNvPr id="25" name="TextBox 25"/>
            <p:cNvSpPr txBox="1"/>
            <p:nvPr/>
          </p:nvSpPr>
          <p:spPr>
            <a:xfrm>
              <a:off x="0" y="-76200"/>
              <a:ext cx="12447588" cy="1096963"/>
            </a:xfrm>
            <a:prstGeom prst="rect">
              <a:avLst/>
            </a:prstGeom>
          </p:spPr>
          <p:txBody>
            <a:bodyPr lIns="0" tIns="0" rIns="0" bIns="0" rtlCol="0" anchor="t"/>
            <a:lstStyle/>
            <a:p>
              <a:pPr algn="l">
                <a:lnSpc>
                  <a:spcPts val="3000"/>
                </a:lnSpc>
              </a:pPr>
              <a:r>
                <a:rPr lang="en-US" sz="1874" spc="-47">
                  <a:solidFill>
                    <a:srgbClr val="000000"/>
                  </a:solidFill>
                  <a:latin typeface="Source Sans Pro"/>
                  <a:ea typeface="Source Sans Pro"/>
                  <a:cs typeface="Source Sans Pro"/>
                  <a:sym typeface="Source Sans Pro"/>
                </a:rPr>
                <a:t>In this particular heatmap, we can see that there is a strong positive correlation between age and osteoporosis, as well as a strong negative correlation between smoking and physical activity.</a:t>
              </a: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24384000" cy="13716000"/>
          </a:xfrm>
          <a:solidFill>
            <a:srgbClr val="F8E8E7"/>
          </a:solidFill>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grpFill/>
          </p:spPr>
        </p:sp>
      </p:grpSp>
      <p:grpSp>
        <p:nvGrpSpPr>
          <p:cNvPr id="5" name="Group 5"/>
          <p:cNvGrpSpPr/>
          <p:nvPr/>
        </p:nvGrpSpPr>
        <p:grpSpPr>
          <a:xfrm>
            <a:off x="965001" y="809030"/>
            <a:ext cx="6851075" cy="1025391"/>
            <a:chOff x="0" y="0"/>
            <a:chExt cx="9134767" cy="1367188"/>
          </a:xfrm>
        </p:grpSpPr>
        <p:sp>
          <p:nvSpPr>
            <p:cNvPr id="6" name="Freeform 6"/>
            <p:cNvSpPr/>
            <p:nvPr/>
          </p:nvSpPr>
          <p:spPr>
            <a:xfrm>
              <a:off x="0" y="0"/>
              <a:ext cx="9134766" cy="1367188"/>
            </a:xfrm>
            <a:custGeom>
              <a:avLst/>
              <a:gdLst/>
              <a:ahLst/>
              <a:cxnLst/>
              <a:rect l="l" t="t" r="r" b="b"/>
              <a:pathLst>
                <a:path w="9134766" h="1367188">
                  <a:moveTo>
                    <a:pt x="0" y="0"/>
                  </a:moveTo>
                  <a:lnTo>
                    <a:pt x="9134766" y="0"/>
                  </a:lnTo>
                  <a:lnTo>
                    <a:pt x="9134766" y="1367188"/>
                  </a:lnTo>
                  <a:lnTo>
                    <a:pt x="0" y="1367188"/>
                  </a:lnTo>
                  <a:close/>
                </a:path>
              </a:pathLst>
            </a:custGeom>
            <a:solidFill>
              <a:srgbClr val="000000">
                <a:alpha val="0"/>
              </a:srgbClr>
            </a:solidFill>
          </p:spPr>
        </p:sp>
        <p:sp>
          <p:nvSpPr>
            <p:cNvPr id="7" name="TextBox 7"/>
            <p:cNvSpPr txBox="1"/>
            <p:nvPr/>
          </p:nvSpPr>
          <p:spPr>
            <a:xfrm>
              <a:off x="0" y="-57150"/>
              <a:ext cx="9134767" cy="1424338"/>
            </a:xfrm>
            <a:prstGeom prst="rect">
              <a:avLst/>
            </a:prstGeom>
          </p:spPr>
          <p:txBody>
            <a:bodyPr lIns="0" tIns="0" rIns="0" bIns="0" rtlCol="0" anchor="t"/>
            <a:lstStyle/>
            <a:p>
              <a:pPr algn="l">
                <a:lnSpc>
                  <a:spcPts val="6374"/>
                </a:lnSpc>
              </a:pPr>
              <a:r>
                <a:rPr lang="en-US" sz="5062" b="1" spc="-102">
                  <a:solidFill>
                    <a:srgbClr val="D73AD7"/>
                  </a:solidFill>
                  <a:latin typeface="Arimo Bold"/>
                  <a:ea typeface="Arimo Bold"/>
                  <a:cs typeface="Arimo Bold"/>
                  <a:sym typeface="Arimo Bold"/>
                </a:rPr>
                <a:t>Preprocessing</a:t>
              </a:r>
            </a:p>
          </p:txBody>
        </p:sp>
      </p:grpSp>
      <p:grpSp>
        <p:nvGrpSpPr>
          <p:cNvPr id="8" name="Group 8"/>
          <p:cNvGrpSpPr/>
          <p:nvPr/>
        </p:nvGrpSpPr>
        <p:grpSpPr>
          <a:xfrm>
            <a:off x="9124950" y="2171254"/>
            <a:ext cx="38100" cy="7306567"/>
            <a:chOff x="0" y="0"/>
            <a:chExt cx="50800" cy="9742090"/>
          </a:xfrm>
        </p:grpSpPr>
        <p:sp>
          <p:nvSpPr>
            <p:cNvPr id="9" name="Freeform 9"/>
            <p:cNvSpPr/>
            <p:nvPr/>
          </p:nvSpPr>
          <p:spPr>
            <a:xfrm>
              <a:off x="0" y="0"/>
              <a:ext cx="50800" cy="9742043"/>
            </a:xfrm>
            <a:custGeom>
              <a:avLst/>
              <a:gdLst/>
              <a:ahLst/>
              <a:cxnLst/>
              <a:rect l="l" t="t" r="r" b="b"/>
              <a:pathLst>
                <a:path w="50800" h="9742043">
                  <a:moveTo>
                    <a:pt x="0" y="25400"/>
                  </a:moveTo>
                  <a:cubicBezTo>
                    <a:pt x="0" y="11430"/>
                    <a:pt x="11430" y="0"/>
                    <a:pt x="25400" y="0"/>
                  </a:cubicBezTo>
                  <a:cubicBezTo>
                    <a:pt x="39370" y="0"/>
                    <a:pt x="50800" y="11430"/>
                    <a:pt x="50800" y="25400"/>
                  </a:cubicBezTo>
                  <a:lnTo>
                    <a:pt x="50800" y="9716643"/>
                  </a:lnTo>
                  <a:cubicBezTo>
                    <a:pt x="50800" y="9730613"/>
                    <a:pt x="39370" y="9742043"/>
                    <a:pt x="25400" y="9742043"/>
                  </a:cubicBezTo>
                  <a:cubicBezTo>
                    <a:pt x="11430" y="9742043"/>
                    <a:pt x="0" y="9730613"/>
                    <a:pt x="0" y="9716643"/>
                  </a:cubicBezTo>
                  <a:close/>
                </a:path>
              </a:pathLst>
            </a:custGeom>
            <a:solidFill>
              <a:srgbClr val="DABADD"/>
            </a:solidFill>
          </p:spPr>
        </p:sp>
      </p:grpSp>
      <p:grpSp>
        <p:nvGrpSpPr>
          <p:cNvPr id="10" name="Group 10"/>
          <p:cNvGrpSpPr/>
          <p:nvPr/>
        </p:nvGrpSpPr>
        <p:grpSpPr>
          <a:xfrm>
            <a:off x="7906941" y="2772519"/>
            <a:ext cx="965001" cy="38100"/>
            <a:chOff x="0" y="0"/>
            <a:chExt cx="1286668" cy="50800"/>
          </a:xfrm>
        </p:grpSpPr>
        <p:sp>
          <p:nvSpPr>
            <p:cNvPr id="11" name="Freeform 11"/>
            <p:cNvSpPr/>
            <p:nvPr/>
          </p:nvSpPr>
          <p:spPr>
            <a:xfrm>
              <a:off x="0" y="0"/>
              <a:ext cx="1286637" cy="50800"/>
            </a:xfrm>
            <a:custGeom>
              <a:avLst/>
              <a:gdLst/>
              <a:ahLst/>
              <a:cxnLst/>
              <a:rect l="l" t="t" r="r" b="b"/>
              <a:pathLst>
                <a:path w="1286637" h="50800">
                  <a:moveTo>
                    <a:pt x="0" y="25400"/>
                  </a:moveTo>
                  <a:cubicBezTo>
                    <a:pt x="0" y="11430"/>
                    <a:pt x="11430" y="0"/>
                    <a:pt x="25400" y="0"/>
                  </a:cubicBezTo>
                  <a:lnTo>
                    <a:pt x="1261237" y="0"/>
                  </a:lnTo>
                  <a:cubicBezTo>
                    <a:pt x="1275207" y="0"/>
                    <a:pt x="1286637" y="11430"/>
                    <a:pt x="1286637" y="25400"/>
                  </a:cubicBezTo>
                  <a:cubicBezTo>
                    <a:pt x="1286637" y="39370"/>
                    <a:pt x="1275207" y="50800"/>
                    <a:pt x="1261237" y="50800"/>
                  </a:cubicBezTo>
                  <a:lnTo>
                    <a:pt x="25400" y="50800"/>
                  </a:lnTo>
                  <a:cubicBezTo>
                    <a:pt x="11430" y="50800"/>
                    <a:pt x="0" y="39370"/>
                    <a:pt x="0" y="25400"/>
                  </a:cubicBezTo>
                  <a:close/>
                </a:path>
              </a:pathLst>
            </a:custGeom>
            <a:solidFill>
              <a:srgbClr val="DABADD"/>
            </a:solidFill>
          </p:spPr>
        </p:sp>
      </p:grpSp>
      <p:grpSp>
        <p:nvGrpSpPr>
          <p:cNvPr id="12" name="Group 12"/>
          <p:cNvGrpSpPr/>
          <p:nvPr/>
        </p:nvGrpSpPr>
        <p:grpSpPr>
          <a:xfrm>
            <a:off x="8829080" y="2476649"/>
            <a:ext cx="629841" cy="629841"/>
            <a:chOff x="0" y="0"/>
            <a:chExt cx="839788" cy="839788"/>
          </a:xfrm>
        </p:grpSpPr>
        <p:sp>
          <p:nvSpPr>
            <p:cNvPr id="13" name="Freeform 13"/>
            <p:cNvSpPr/>
            <p:nvPr/>
          </p:nvSpPr>
          <p:spPr>
            <a:xfrm>
              <a:off x="6350" y="6350"/>
              <a:ext cx="827151" cy="827151"/>
            </a:xfrm>
            <a:custGeom>
              <a:avLst/>
              <a:gdLst/>
              <a:ahLst/>
              <a:cxnLst/>
              <a:rect l="l" t="t" r="r" b="b"/>
              <a:pathLst>
                <a:path w="827151" h="827151">
                  <a:moveTo>
                    <a:pt x="0" y="154432"/>
                  </a:moveTo>
                  <a:cubicBezTo>
                    <a:pt x="0" y="69088"/>
                    <a:pt x="69088" y="0"/>
                    <a:pt x="154432" y="0"/>
                  </a:cubicBezTo>
                  <a:lnTo>
                    <a:pt x="672719" y="0"/>
                  </a:lnTo>
                  <a:cubicBezTo>
                    <a:pt x="757936" y="0"/>
                    <a:pt x="827151" y="69088"/>
                    <a:pt x="827151" y="154432"/>
                  </a:cubicBezTo>
                  <a:lnTo>
                    <a:pt x="827151" y="672719"/>
                  </a:lnTo>
                  <a:cubicBezTo>
                    <a:pt x="827151" y="757936"/>
                    <a:pt x="758063" y="827151"/>
                    <a:pt x="672719" y="827151"/>
                  </a:cubicBezTo>
                  <a:lnTo>
                    <a:pt x="154432" y="827151"/>
                  </a:lnTo>
                  <a:cubicBezTo>
                    <a:pt x="69088" y="827151"/>
                    <a:pt x="0" y="757936"/>
                    <a:pt x="0" y="672719"/>
                  </a:cubicBezTo>
                  <a:close/>
                </a:path>
              </a:pathLst>
            </a:custGeom>
            <a:solidFill>
              <a:srgbClr val="F4D4F7"/>
            </a:solidFill>
          </p:spPr>
        </p:sp>
        <p:sp>
          <p:nvSpPr>
            <p:cNvPr id="14" name="Freeform 14"/>
            <p:cNvSpPr/>
            <p:nvPr/>
          </p:nvSpPr>
          <p:spPr>
            <a:xfrm>
              <a:off x="0" y="0"/>
              <a:ext cx="839851" cy="839851"/>
            </a:xfrm>
            <a:custGeom>
              <a:avLst/>
              <a:gdLst/>
              <a:ahLst/>
              <a:cxnLst/>
              <a:rect l="l" t="t" r="r" b="b"/>
              <a:pathLst>
                <a:path w="839851" h="839851">
                  <a:moveTo>
                    <a:pt x="0" y="160782"/>
                  </a:moveTo>
                  <a:cubicBezTo>
                    <a:pt x="0" y="72009"/>
                    <a:pt x="72009" y="0"/>
                    <a:pt x="160782" y="0"/>
                  </a:cubicBezTo>
                  <a:lnTo>
                    <a:pt x="679069" y="0"/>
                  </a:lnTo>
                  <a:lnTo>
                    <a:pt x="679069" y="6350"/>
                  </a:lnTo>
                  <a:lnTo>
                    <a:pt x="679069" y="0"/>
                  </a:lnTo>
                  <a:lnTo>
                    <a:pt x="679069" y="6350"/>
                  </a:lnTo>
                  <a:lnTo>
                    <a:pt x="679069" y="0"/>
                  </a:lnTo>
                  <a:cubicBezTo>
                    <a:pt x="767842" y="0"/>
                    <a:pt x="839851" y="72009"/>
                    <a:pt x="839851" y="160782"/>
                  </a:cubicBezTo>
                  <a:lnTo>
                    <a:pt x="839851" y="679069"/>
                  </a:lnTo>
                  <a:lnTo>
                    <a:pt x="833501" y="679069"/>
                  </a:lnTo>
                  <a:lnTo>
                    <a:pt x="839851" y="679069"/>
                  </a:lnTo>
                  <a:cubicBezTo>
                    <a:pt x="839851" y="767842"/>
                    <a:pt x="767842" y="839851"/>
                    <a:pt x="679069" y="839851"/>
                  </a:cubicBezTo>
                  <a:lnTo>
                    <a:pt x="679069" y="833501"/>
                  </a:lnTo>
                  <a:lnTo>
                    <a:pt x="679069" y="839851"/>
                  </a:lnTo>
                  <a:lnTo>
                    <a:pt x="160782" y="839851"/>
                  </a:lnTo>
                  <a:lnTo>
                    <a:pt x="160782" y="833501"/>
                  </a:lnTo>
                  <a:lnTo>
                    <a:pt x="160782" y="839851"/>
                  </a:lnTo>
                  <a:cubicBezTo>
                    <a:pt x="72009" y="839851"/>
                    <a:pt x="0" y="767842"/>
                    <a:pt x="0" y="679069"/>
                  </a:cubicBezTo>
                  <a:lnTo>
                    <a:pt x="0" y="160782"/>
                  </a:lnTo>
                  <a:lnTo>
                    <a:pt x="6350" y="160782"/>
                  </a:lnTo>
                  <a:lnTo>
                    <a:pt x="0" y="160782"/>
                  </a:lnTo>
                  <a:moveTo>
                    <a:pt x="12700" y="160782"/>
                  </a:moveTo>
                  <a:lnTo>
                    <a:pt x="12700" y="679069"/>
                  </a:lnTo>
                  <a:lnTo>
                    <a:pt x="6350" y="679069"/>
                  </a:lnTo>
                  <a:lnTo>
                    <a:pt x="12700" y="679069"/>
                  </a:lnTo>
                  <a:cubicBezTo>
                    <a:pt x="12700" y="760857"/>
                    <a:pt x="78994" y="827151"/>
                    <a:pt x="160782" y="827151"/>
                  </a:cubicBezTo>
                  <a:lnTo>
                    <a:pt x="679069" y="827151"/>
                  </a:lnTo>
                  <a:cubicBezTo>
                    <a:pt x="760857" y="827151"/>
                    <a:pt x="827151" y="760857"/>
                    <a:pt x="827151" y="679069"/>
                  </a:cubicBezTo>
                  <a:lnTo>
                    <a:pt x="827151" y="160782"/>
                  </a:lnTo>
                  <a:lnTo>
                    <a:pt x="833501" y="160782"/>
                  </a:lnTo>
                  <a:lnTo>
                    <a:pt x="827151" y="160782"/>
                  </a:lnTo>
                  <a:cubicBezTo>
                    <a:pt x="827151" y="78994"/>
                    <a:pt x="760857" y="12700"/>
                    <a:pt x="679069" y="12700"/>
                  </a:cubicBezTo>
                  <a:lnTo>
                    <a:pt x="160782" y="12700"/>
                  </a:lnTo>
                  <a:lnTo>
                    <a:pt x="160782" y="6350"/>
                  </a:lnTo>
                  <a:lnTo>
                    <a:pt x="160782" y="12700"/>
                  </a:lnTo>
                  <a:cubicBezTo>
                    <a:pt x="78994" y="12700"/>
                    <a:pt x="12700" y="78994"/>
                    <a:pt x="12700" y="160782"/>
                  </a:cubicBezTo>
                  <a:close/>
                </a:path>
              </a:pathLst>
            </a:custGeom>
            <a:solidFill>
              <a:srgbClr val="DABADD"/>
            </a:solidFill>
          </p:spPr>
        </p:sp>
      </p:grpSp>
      <p:grpSp>
        <p:nvGrpSpPr>
          <p:cNvPr id="15" name="Group 15"/>
          <p:cNvGrpSpPr/>
          <p:nvPr/>
        </p:nvGrpSpPr>
        <p:grpSpPr>
          <a:xfrm>
            <a:off x="9036230" y="2556978"/>
            <a:ext cx="215541" cy="431081"/>
            <a:chOff x="0" y="0"/>
            <a:chExt cx="259557" cy="519113"/>
          </a:xfrm>
        </p:grpSpPr>
        <p:sp>
          <p:nvSpPr>
            <p:cNvPr id="16" name="Freeform 16"/>
            <p:cNvSpPr/>
            <p:nvPr/>
          </p:nvSpPr>
          <p:spPr>
            <a:xfrm>
              <a:off x="0" y="0"/>
              <a:ext cx="259557" cy="519113"/>
            </a:xfrm>
            <a:custGeom>
              <a:avLst/>
              <a:gdLst/>
              <a:ahLst/>
              <a:cxnLst/>
              <a:rect l="l" t="t" r="r" b="b"/>
              <a:pathLst>
                <a:path w="259557" h="519113">
                  <a:moveTo>
                    <a:pt x="0" y="0"/>
                  </a:moveTo>
                  <a:lnTo>
                    <a:pt x="259557" y="0"/>
                  </a:lnTo>
                  <a:lnTo>
                    <a:pt x="259557" y="519113"/>
                  </a:lnTo>
                  <a:lnTo>
                    <a:pt x="0" y="519113"/>
                  </a:lnTo>
                  <a:close/>
                </a:path>
              </a:pathLst>
            </a:custGeom>
            <a:solidFill>
              <a:srgbClr val="000000">
                <a:alpha val="0"/>
              </a:srgbClr>
            </a:solidFill>
          </p:spPr>
        </p:sp>
        <p:sp>
          <p:nvSpPr>
            <p:cNvPr id="17" name="TextBox 17"/>
            <p:cNvSpPr txBox="1"/>
            <p:nvPr/>
          </p:nvSpPr>
          <p:spPr>
            <a:xfrm>
              <a:off x="0" y="38100"/>
              <a:ext cx="259557" cy="481013"/>
            </a:xfrm>
            <a:prstGeom prst="rect">
              <a:avLst/>
            </a:prstGeom>
          </p:spPr>
          <p:txBody>
            <a:bodyPr lIns="0" tIns="0" rIns="0" bIns="0" rtlCol="0" anchor="t"/>
            <a:lstStyle/>
            <a:p>
              <a:pPr algn="ctr">
                <a:lnSpc>
                  <a:spcPts val="3062"/>
                </a:lnSpc>
              </a:pPr>
              <a:r>
                <a:rPr lang="en-US" sz="3062" b="1" spc="-61">
                  <a:solidFill>
                    <a:srgbClr val="272525"/>
                  </a:solidFill>
                  <a:latin typeface="Arimo Bold"/>
                  <a:ea typeface="Arimo Bold"/>
                  <a:cs typeface="Arimo Bold"/>
                  <a:sym typeface="Arimo Bold"/>
                </a:rPr>
                <a:t>1</a:t>
              </a:r>
            </a:p>
          </p:txBody>
        </p:sp>
      </p:grpSp>
      <p:grpSp>
        <p:nvGrpSpPr>
          <p:cNvPr id="18" name="Group 18"/>
          <p:cNvGrpSpPr/>
          <p:nvPr/>
        </p:nvGrpSpPr>
        <p:grpSpPr>
          <a:xfrm>
            <a:off x="3200400" y="2425453"/>
            <a:ext cx="4427190" cy="498424"/>
            <a:chOff x="-781645" y="-28575"/>
            <a:chExt cx="5902920" cy="664566"/>
          </a:xfrm>
        </p:grpSpPr>
        <p:sp>
          <p:nvSpPr>
            <p:cNvPr id="19" name="Freeform 19"/>
            <p:cNvSpPr/>
            <p:nvPr/>
          </p:nvSpPr>
          <p:spPr>
            <a:xfrm>
              <a:off x="0" y="0"/>
              <a:ext cx="5121275" cy="540742"/>
            </a:xfrm>
            <a:custGeom>
              <a:avLst/>
              <a:gdLst/>
              <a:ahLst/>
              <a:cxnLst/>
              <a:rect l="l" t="t" r="r" b="b"/>
              <a:pathLst>
                <a:path w="5121275" h="540742">
                  <a:moveTo>
                    <a:pt x="0" y="0"/>
                  </a:moveTo>
                  <a:lnTo>
                    <a:pt x="5121275" y="0"/>
                  </a:lnTo>
                  <a:lnTo>
                    <a:pt x="5121275" y="540742"/>
                  </a:lnTo>
                  <a:lnTo>
                    <a:pt x="0" y="540742"/>
                  </a:lnTo>
                  <a:close/>
                </a:path>
              </a:pathLst>
            </a:custGeom>
            <a:solidFill>
              <a:srgbClr val="000000">
                <a:alpha val="0"/>
              </a:srgbClr>
            </a:solidFill>
          </p:spPr>
        </p:sp>
        <p:sp>
          <p:nvSpPr>
            <p:cNvPr id="20" name="TextBox 20"/>
            <p:cNvSpPr txBox="1"/>
            <p:nvPr/>
          </p:nvSpPr>
          <p:spPr>
            <a:xfrm>
              <a:off x="-781645" y="-28575"/>
              <a:ext cx="5902920" cy="664566"/>
            </a:xfrm>
            <a:prstGeom prst="rect">
              <a:avLst/>
            </a:prstGeom>
          </p:spPr>
          <p:txBody>
            <a:bodyPr lIns="0" tIns="0" rIns="0" bIns="0" rtlCol="0" anchor="t"/>
            <a:lstStyle/>
            <a:p>
              <a:pPr algn="r">
                <a:lnSpc>
                  <a:spcPts val="3187"/>
                </a:lnSpc>
              </a:pPr>
              <a:r>
                <a:rPr lang="en-US" sz="2499" b="1" spc="-51" dirty="0">
                  <a:solidFill>
                    <a:srgbClr val="272525"/>
                  </a:solidFill>
                  <a:latin typeface="Arimo Bold"/>
                  <a:ea typeface="Arimo Bold"/>
                  <a:cs typeface="Arimo Bold"/>
                  <a:sym typeface="Arimo Bold"/>
                </a:rPr>
                <a:t>Irrelevant Feature Removal</a:t>
              </a:r>
            </a:p>
          </p:txBody>
        </p:sp>
      </p:grpSp>
      <p:grpSp>
        <p:nvGrpSpPr>
          <p:cNvPr id="21" name="Group 21"/>
          <p:cNvGrpSpPr/>
          <p:nvPr/>
        </p:nvGrpSpPr>
        <p:grpSpPr>
          <a:xfrm>
            <a:off x="965001" y="3017788"/>
            <a:ext cx="6662589" cy="882254"/>
            <a:chOff x="0" y="0"/>
            <a:chExt cx="8883452" cy="1176338"/>
          </a:xfrm>
        </p:grpSpPr>
        <p:sp>
          <p:nvSpPr>
            <p:cNvPr id="22" name="Freeform 22"/>
            <p:cNvSpPr/>
            <p:nvPr/>
          </p:nvSpPr>
          <p:spPr>
            <a:xfrm>
              <a:off x="0" y="0"/>
              <a:ext cx="8883452" cy="1176338"/>
            </a:xfrm>
            <a:custGeom>
              <a:avLst/>
              <a:gdLst/>
              <a:ahLst/>
              <a:cxnLst/>
              <a:rect l="l" t="t" r="r" b="b"/>
              <a:pathLst>
                <a:path w="8883452" h="1176338">
                  <a:moveTo>
                    <a:pt x="0" y="0"/>
                  </a:moveTo>
                  <a:lnTo>
                    <a:pt x="8883452" y="0"/>
                  </a:lnTo>
                  <a:lnTo>
                    <a:pt x="8883452" y="1176338"/>
                  </a:lnTo>
                  <a:lnTo>
                    <a:pt x="0" y="1176338"/>
                  </a:lnTo>
                  <a:close/>
                </a:path>
              </a:pathLst>
            </a:custGeom>
            <a:solidFill>
              <a:srgbClr val="000000">
                <a:alpha val="0"/>
              </a:srgbClr>
            </a:solidFill>
          </p:spPr>
        </p:sp>
        <p:sp>
          <p:nvSpPr>
            <p:cNvPr id="23" name="TextBox 23"/>
            <p:cNvSpPr txBox="1"/>
            <p:nvPr/>
          </p:nvSpPr>
          <p:spPr>
            <a:xfrm>
              <a:off x="0" y="-95250"/>
              <a:ext cx="8883452" cy="1271588"/>
            </a:xfrm>
            <a:prstGeom prst="rect">
              <a:avLst/>
            </a:prstGeom>
          </p:spPr>
          <p:txBody>
            <a:bodyPr lIns="0" tIns="0" rIns="0" bIns="0" rtlCol="0" anchor="t"/>
            <a:lstStyle/>
            <a:p>
              <a:pPr algn="r">
                <a:lnSpc>
                  <a:spcPts val="3437"/>
                </a:lnSpc>
              </a:pPr>
              <a:r>
                <a:rPr lang="en-US" sz="2125" spc="-43">
                  <a:solidFill>
                    <a:srgbClr val="272525"/>
                  </a:solidFill>
                  <a:latin typeface="Source Sans Pro"/>
                  <a:ea typeface="Source Sans Pro"/>
                  <a:cs typeface="Source Sans Pro"/>
                  <a:sym typeface="Source Sans Pro"/>
                </a:rPr>
                <a:t>Removed columns that did not contribute meaningful information: 'Id', 'Alcohol_Consumption' &amp; 'Medications'.</a:t>
              </a:r>
            </a:p>
          </p:txBody>
        </p:sp>
      </p:grpSp>
      <p:grpSp>
        <p:nvGrpSpPr>
          <p:cNvPr id="24" name="Group 24"/>
          <p:cNvGrpSpPr/>
          <p:nvPr/>
        </p:nvGrpSpPr>
        <p:grpSpPr>
          <a:xfrm>
            <a:off x="9416057" y="4150965"/>
            <a:ext cx="965001" cy="38100"/>
            <a:chOff x="0" y="0"/>
            <a:chExt cx="1286668" cy="50800"/>
          </a:xfrm>
        </p:grpSpPr>
        <p:sp>
          <p:nvSpPr>
            <p:cNvPr id="25" name="Freeform 25"/>
            <p:cNvSpPr/>
            <p:nvPr/>
          </p:nvSpPr>
          <p:spPr>
            <a:xfrm>
              <a:off x="0" y="0"/>
              <a:ext cx="1286637" cy="50800"/>
            </a:xfrm>
            <a:custGeom>
              <a:avLst/>
              <a:gdLst/>
              <a:ahLst/>
              <a:cxnLst/>
              <a:rect l="l" t="t" r="r" b="b"/>
              <a:pathLst>
                <a:path w="1286637" h="50800">
                  <a:moveTo>
                    <a:pt x="0" y="25400"/>
                  </a:moveTo>
                  <a:cubicBezTo>
                    <a:pt x="0" y="11430"/>
                    <a:pt x="11430" y="0"/>
                    <a:pt x="25400" y="0"/>
                  </a:cubicBezTo>
                  <a:lnTo>
                    <a:pt x="1261237" y="0"/>
                  </a:lnTo>
                  <a:cubicBezTo>
                    <a:pt x="1275207" y="0"/>
                    <a:pt x="1286637" y="11430"/>
                    <a:pt x="1286637" y="25400"/>
                  </a:cubicBezTo>
                  <a:cubicBezTo>
                    <a:pt x="1286637" y="39370"/>
                    <a:pt x="1275207" y="50800"/>
                    <a:pt x="1261237" y="50800"/>
                  </a:cubicBezTo>
                  <a:lnTo>
                    <a:pt x="25400" y="50800"/>
                  </a:lnTo>
                  <a:cubicBezTo>
                    <a:pt x="11430" y="50800"/>
                    <a:pt x="0" y="39370"/>
                    <a:pt x="0" y="25400"/>
                  </a:cubicBezTo>
                  <a:close/>
                </a:path>
              </a:pathLst>
            </a:custGeom>
            <a:solidFill>
              <a:srgbClr val="DABADD"/>
            </a:solidFill>
          </p:spPr>
        </p:sp>
      </p:grpSp>
      <p:grpSp>
        <p:nvGrpSpPr>
          <p:cNvPr id="26" name="Group 26"/>
          <p:cNvGrpSpPr/>
          <p:nvPr/>
        </p:nvGrpSpPr>
        <p:grpSpPr>
          <a:xfrm>
            <a:off x="8829080" y="3855095"/>
            <a:ext cx="629841" cy="629841"/>
            <a:chOff x="0" y="0"/>
            <a:chExt cx="839788" cy="839788"/>
          </a:xfrm>
        </p:grpSpPr>
        <p:sp>
          <p:nvSpPr>
            <p:cNvPr id="27" name="Freeform 27"/>
            <p:cNvSpPr/>
            <p:nvPr/>
          </p:nvSpPr>
          <p:spPr>
            <a:xfrm>
              <a:off x="6350" y="6350"/>
              <a:ext cx="827151" cy="827151"/>
            </a:xfrm>
            <a:custGeom>
              <a:avLst/>
              <a:gdLst/>
              <a:ahLst/>
              <a:cxnLst/>
              <a:rect l="l" t="t" r="r" b="b"/>
              <a:pathLst>
                <a:path w="827151" h="827151">
                  <a:moveTo>
                    <a:pt x="0" y="154432"/>
                  </a:moveTo>
                  <a:cubicBezTo>
                    <a:pt x="0" y="69088"/>
                    <a:pt x="69088" y="0"/>
                    <a:pt x="154432" y="0"/>
                  </a:cubicBezTo>
                  <a:lnTo>
                    <a:pt x="672719" y="0"/>
                  </a:lnTo>
                  <a:cubicBezTo>
                    <a:pt x="757936" y="0"/>
                    <a:pt x="827151" y="69088"/>
                    <a:pt x="827151" y="154432"/>
                  </a:cubicBezTo>
                  <a:lnTo>
                    <a:pt x="827151" y="672719"/>
                  </a:lnTo>
                  <a:cubicBezTo>
                    <a:pt x="827151" y="757936"/>
                    <a:pt x="758063" y="827151"/>
                    <a:pt x="672719" y="827151"/>
                  </a:cubicBezTo>
                  <a:lnTo>
                    <a:pt x="154432" y="827151"/>
                  </a:lnTo>
                  <a:cubicBezTo>
                    <a:pt x="69088" y="827151"/>
                    <a:pt x="0" y="757936"/>
                    <a:pt x="0" y="672719"/>
                  </a:cubicBezTo>
                  <a:close/>
                </a:path>
              </a:pathLst>
            </a:custGeom>
            <a:solidFill>
              <a:srgbClr val="F4D4F7"/>
            </a:solidFill>
          </p:spPr>
        </p:sp>
        <p:sp>
          <p:nvSpPr>
            <p:cNvPr id="28" name="Freeform 28"/>
            <p:cNvSpPr/>
            <p:nvPr/>
          </p:nvSpPr>
          <p:spPr>
            <a:xfrm>
              <a:off x="0" y="0"/>
              <a:ext cx="839851" cy="839851"/>
            </a:xfrm>
            <a:custGeom>
              <a:avLst/>
              <a:gdLst/>
              <a:ahLst/>
              <a:cxnLst/>
              <a:rect l="l" t="t" r="r" b="b"/>
              <a:pathLst>
                <a:path w="839851" h="839851">
                  <a:moveTo>
                    <a:pt x="0" y="160782"/>
                  </a:moveTo>
                  <a:cubicBezTo>
                    <a:pt x="0" y="72009"/>
                    <a:pt x="72009" y="0"/>
                    <a:pt x="160782" y="0"/>
                  </a:cubicBezTo>
                  <a:lnTo>
                    <a:pt x="679069" y="0"/>
                  </a:lnTo>
                  <a:lnTo>
                    <a:pt x="679069" y="6350"/>
                  </a:lnTo>
                  <a:lnTo>
                    <a:pt x="679069" y="0"/>
                  </a:lnTo>
                  <a:lnTo>
                    <a:pt x="679069" y="6350"/>
                  </a:lnTo>
                  <a:lnTo>
                    <a:pt x="679069" y="0"/>
                  </a:lnTo>
                  <a:cubicBezTo>
                    <a:pt x="767842" y="0"/>
                    <a:pt x="839851" y="72009"/>
                    <a:pt x="839851" y="160782"/>
                  </a:cubicBezTo>
                  <a:lnTo>
                    <a:pt x="839851" y="679069"/>
                  </a:lnTo>
                  <a:lnTo>
                    <a:pt x="833501" y="679069"/>
                  </a:lnTo>
                  <a:lnTo>
                    <a:pt x="839851" y="679069"/>
                  </a:lnTo>
                  <a:cubicBezTo>
                    <a:pt x="839851" y="767842"/>
                    <a:pt x="767842" y="839851"/>
                    <a:pt x="679069" y="839851"/>
                  </a:cubicBezTo>
                  <a:lnTo>
                    <a:pt x="679069" y="833501"/>
                  </a:lnTo>
                  <a:lnTo>
                    <a:pt x="679069" y="839851"/>
                  </a:lnTo>
                  <a:lnTo>
                    <a:pt x="160782" y="839851"/>
                  </a:lnTo>
                  <a:lnTo>
                    <a:pt x="160782" y="833501"/>
                  </a:lnTo>
                  <a:lnTo>
                    <a:pt x="160782" y="839851"/>
                  </a:lnTo>
                  <a:cubicBezTo>
                    <a:pt x="72009" y="839851"/>
                    <a:pt x="0" y="767842"/>
                    <a:pt x="0" y="679069"/>
                  </a:cubicBezTo>
                  <a:lnTo>
                    <a:pt x="0" y="160782"/>
                  </a:lnTo>
                  <a:lnTo>
                    <a:pt x="6350" y="160782"/>
                  </a:lnTo>
                  <a:lnTo>
                    <a:pt x="0" y="160782"/>
                  </a:lnTo>
                  <a:moveTo>
                    <a:pt x="12700" y="160782"/>
                  </a:moveTo>
                  <a:lnTo>
                    <a:pt x="12700" y="679069"/>
                  </a:lnTo>
                  <a:lnTo>
                    <a:pt x="6350" y="679069"/>
                  </a:lnTo>
                  <a:lnTo>
                    <a:pt x="12700" y="679069"/>
                  </a:lnTo>
                  <a:cubicBezTo>
                    <a:pt x="12700" y="760857"/>
                    <a:pt x="78994" y="827151"/>
                    <a:pt x="160782" y="827151"/>
                  </a:cubicBezTo>
                  <a:lnTo>
                    <a:pt x="679069" y="827151"/>
                  </a:lnTo>
                  <a:cubicBezTo>
                    <a:pt x="760857" y="827151"/>
                    <a:pt x="827151" y="760857"/>
                    <a:pt x="827151" y="679069"/>
                  </a:cubicBezTo>
                  <a:lnTo>
                    <a:pt x="827151" y="160782"/>
                  </a:lnTo>
                  <a:lnTo>
                    <a:pt x="833501" y="160782"/>
                  </a:lnTo>
                  <a:lnTo>
                    <a:pt x="827151" y="160782"/>
                  </a:lnTo>
                  <a:cubicBezTo>
                    <a:pt x="827151" y="78994"/>
                    <a:pt x="760857" y="12700"/>
                    <a:pt x="679069" y="12700"/>
                  </a:cubicBezTo>
                  <a:lnTo>
                    <a:pt x="160782" y="12700"/>
                  </a:lnTo>
                  <a:lnTo>
                    <a:pt x="160782" y="6350"/>
                  </a:lnTo>
                  <a:lnTo>
                    <a:pt x="160782" y="12700"/>
                  </a:lnTo>
                  <a:cubicBezTo>
                    <a:pt x="78994" y="12700"/>
                    <a:pt x="12700" y="78994"/>
                    <a:pt x="12700" y="160782"/>
                  </a:cubicBezTo>
                  <a:close/>
                </a:path>
              </a:pathLst>
            </a:custGeom>
            <a:solidFill>
              <a:srgbClr val="DABADD"/>
            </a:solidFill>
          </p:spPr>
        </p:sp>
      </p:grpSp>
      <p:grpSp>
        <p:nvGrpSpPr>
          <p:cNvPr id="29" name="Group 29"/>
          <p:cNvGrpSpPr/>
          <p:nvPr/>
        </p:nvGrpSpPr>
        <p:grpSpPr>
          <a:xfrm>
            <a:off x="9010650" y="3934866"/>
            <a:ext cx="230684" cy="461368"/>
            <a:chOff x="0" y="0"/>
            <a:chExt cx="259557" cy="519113"/>
          </a:xfrm>
        </p:grpSpPr>
        <p:sp>
          <p:nvSpPr>
            <p:cNvPr id="30" name="Freeform 30"/>
            <p:cNvSpPr/>
            <p:nvPr/>
          </p:nvSpPr>
          <p:spPr>
            <a:xfrm>
              <a:off x="0" y="0"/>
              <a:ext cx="259557" cy="519113"/>
            </a:xfrm>
            <a:custGeom>
              <a:avLst/>
              <a:gdLst/>
              <a:ahLst/>
              <a:cxnLst/>
              <a:rect l="l" t="t" r="r" b="b"/>
              <a:pathLst>
                <a:path w="259557" h="519113">
                  <a:moveTo>
                    <a:pt x="0" y="0"/>
                  </a:moveTo>
                  <a:lnTo>
                    <a:pt x="259557" y="0"/>
                  </a:lnTo>
                  <a:lnTo>
                    <a:pt x="259557" y="519113"/>
                  </a:lnTo>
                  <a:lnTo>
                    <a:pt x="0" y="519113"/>
                  </a:lnTo>
                  <a:close/>
                </a:path>
              </a:pathLst>
            </a:custGeom>
            <a:solidFill>
              <a:srgbClr val="000000">
                <a:alpha val="0"/>
              </a:srgbClr>
            </a:solidFill>
          </p:spPr>
        </p:sp>
        <p:sp>
          <p:nvSpPr>
            <p:cNvPr id="31" name="TextBox 31"/>
            <p:cNvSpPr txBox="1"/>
            <p:nvPr/>
          </p:nvSpPr>
          <p:spPr>
            <a:xfrm>
              <a:off x="0" y="38100"/>
              <a:ext cx="259557" cy="481013"/>
            </a:xfrm>
            <a:prstGeom prst="rect">
              <a:avLst/>
            </a:prstGeom>
          </p:spPr>
          <p:txBody>
            <a:bodyPr lIns="0" tIns="0" rIns="0" bIns="0" rtlCol="0" anchor="t"/>
            <a:lstStyle/>
            <a:p>
              <a:pPr algn="ctr">
                <a:lnSpc>
                  <a:spcPts val="3062"/>
                </a:lnSpc>
              </a:pPr>
              <a:r>
                <a:rPr lang="en-US" sz="3062" b="1" spc="-61">
                  <a:solidFill>
                    <a:srgbClr val="272525"/>
                  </a:solidFill>
                  <a:latin typeface="Arimo Bold"/>
                  <a:ea typeface="Arimo Bold"/>
                  <a:cs typeface="Arimo Bold"/>
                  <a:sym typeface="Arimo Bold"/>
                </a:rPr>
                <a:t>2</a:t>
              </a:r>
            </a:p>
          </p:txBody>
        </p:sp>
      </p:grpSp>
      <p:grpSp>
        <p:nvGrpSpPr>
          <p:cNvPr id="32" name="Group 32"/>
          <p:cNvGrpSpPr/>
          <p:nvPr/>
        </p:nvGrpSpPr>
        <p:grpSpPr>
          <a:xfrm>
            <a:off x="10660410" y="3803899"/>
            <a:ext cx="4236690" cy="426986"/>
            <a:chOff x="0" y="-28573"/>
            <a:chExt cx="5648920" cy="569315"/>
          </a:xfrm>
        </p:grpSpPr>
        <p:sp>
          <p:nvSpPr>
            <p:cNvPr id="33" name="Freeform 33"/>
            <p:cNvSpPr/>
            <p:nvPr/>
          </p:nvSpPr>
          <p:spPr>
            <a:xfrm>
              <a:off x="0" y="0"/>
              <a:ext cx="4621412" cy="540742"/>
            </a:xfrm>
            <a:custGeom>
              <a:avLst/>
              <a:gdLst/>
              <a:ahLst/>
              <a:cxnLst/>
              <a:rect l="l" t="t" r="r" b="b"/>
              <a:pathLst>
                <a:path w="4621412" h="540742">
                  <a:moveTo>
                    <a:pt x="0" y="0"/>
                  </a:moveTo>
                  <a:lnTo>
                    <a:pt x="4621412" y="0"/>
                  </a:lnTo>
                  <a:lnTo>
                    <a:pt x="4621412" y="540742"/>
                  </a:lnTo>
                  <a:lnTo>
                    <a:pt x="0" y="540742"/>
                  </a:lnTo>
                  <a:close/>
                </a:path>
              </a:pathLst>
            </a:custGeom>
            <a:solidFill>
              <a:srgbClr val="000000">
                <a:alpha val="0"/>
              </a:srgbClr>
            </a:solidFill>
          </p:spPr>
        </p:sp>
        <p:sp>
          <p:nvSpPr>
            <p:cNvPr id="34" name="TextBox 34"/>
            <p:cNvSpPr txBox="1"/>
            <p:nvPr/>
          </p:nvSpPr>
          <p:spPr>
            <a:xfrm>
              <a:off x="0" y="-28573"/>
              <a:ext cx="5648920" cy="219774"/>
            </a:xfrm>
            <a:prstGeom prst="rect">
              <a:avLst/>
            </a:prstGeom>
          </p:spPr>
          <p:txBody>
            <a:bodyPr lIns="0" tIns="0" rIns="0" bIns="0" rtlCol="0" anchor="t"/>
            <a:lstStyle/>
            <a:p>
              <a:pPr algn="l">
                <a:lnSpc>
                  <a:spcPts val="3187"/>
                </a:lnSpc>
              </a:pPr>
              <a:r>
                <a:rPr lang="en-US" sz="2499" b="1" spc="-51" dirty="0">
                  <a:solidFill>
                    <a:srgbClr val="272525"/>
                  </a:solidFill>
                  <a:latin typeface="Arimo Bold"/>
                  <a:ea typeface="Arimo Bold"/>
                  <a:cs typeface="Arimo Bold"/>
                  <a:sym typeface="Arimo Bold"/>
                </a:rPr>
                <a:t>Handling Missing Values</a:t>
              </a:r>
            </a:p>
          </p:txBody>
        </p:sp>
      </p:grpSp>
      <p:grpSp>
        <p:nvGrpSpPr>
          <p:cNvPr id="35" name="Group 35"/>
          <p:cNvGrpSpPr/>
          <p:nvPr/>
        </p:nvGrpSpPr>
        <p:grpSpPr>
          <a:xfrm>
            <a:off x="10660410" y="4396234"/>
            <a:ext cx="6662589" cy="882254"/>
            <a:chOff x="0" y="0"/>
            <a:chExt cx="8883452" cy="1176338"/>
          </a:xfrm>
        </p:grpSpPr>
        <p:sp>
          <p:nvSpPr>
            <p:cNvPr id="36" name="Freeform 36"/>
            <p:cNvSpPr/>
            <p:nvPr/>
          </p:nvSpPr>
          <p:spPr>
            <a:xfrm>
              <a:off x="0" y="0"/>
              <a:ext cx="8883452" cy="1176338"/>
            </a:xfrm>
            <a:custGeom>
              <a:avLst/>
              <a:gdLst/>
              <a:ahLst/>
              <a:cxnLst/>
              <a:rect l="l" t="t" r="r" b="b"/>
              <a:pathLst>
                <a:path w="8883452" h="1176338">
                  <a:moveTo>
                    <a:pt x="0" y="0"/>
                  </a:moveTo>
                  <a:lnTo>
                    <a:pt x="8883452" y="0"/>
                  </a:lnTo>
                  <a:lnTo>
                    <a:pt x="8883452" y="1176338"/>
                  </a:lnTo>
                  <a:lnTo>
                    <a:pt x="0" y="1176338"/>
                  </a:lnTo>
                  <a:close/>
                </a:path>
              </a:pathLst>
            </a:custGeom>
            <a:solidFill>
              <a:srgbClr val="000000">
                <a:alpha val="0"/>
              </a:srgbClr>
            </a:solidFill>
          </p:spPr>
        </p:sp>
        <p:sp>
          <p:nvSpPr>
            <p:cNvPr id="37" name="TextBox 37"/>
            <p:cNvSpPr txBox="1"/>
            <p:nvPr/>
          </p:nvSpPr>
          <p:spPr>
            <a:xfrm>
              <a:off x="0" y="-95250"/>
              <a:ext cx="8883452" cy="1271588"/>
            </a:xfrm>
            <a:prstGeom prst="rect">
              <a:avLst/>
            </a:prstGeom>
          </p:spPr>
          <p:txBody>
            <a:bodyPr lIns="0" tIns="0" rIns="0" bIns="0" rtlCol="0" anchor="t"/>
            <a:lstStyle/>
            <a:p>
              <a:pPr algn="l">
                <a:lnSpc>
                  <a:spcPts val="3437"/>
                </a:lnSpc>
              </a:pPr>
              <a:r>
                <a:rPr lang="en-US" sz="2125" spc="-43">
                  <a:solidFill>
                    <a:srgbClr val="272525"/>
                  </a:solidFill>
                  <a:latin typeface="Source Sans Pro"/>
                  <a:ea typeface="Source Sans Pro"/>
                  <a:cs typeface="Source Sans Pro"/>
                  <a:sym typeface="Source Sans Pro"/>
                </a:rPr>
                <a:t>Missing values replaced with "Unknown". Retained categorical nature of data.</a:t>
              </a:r>
            </a:p>
          </p:txBody>
        </p:sp>
      </p:grpSp>
      <p:grpSp>
        <p:nvGrpSpPr>
          <p:cNvPr id="38" name="Group 38"/>
          <p:cNvGrpSpPr/>
          <p:nvPr/>
        </p:nvGrpSpPr>
        <p:grpSpPr>
          <a:xfrm>
            <a:off x="7906941" y="5391596"/>
            <a:ext cx="965001" cy="38100"/>
            <a:chOff x="0" y="0"/>
            <a:chExt cx="1286668" cy="50800"/>
          </a:xfrm>
        </p:grpSpPr>
        <p:sp>
          <p:nvSpPr>
            <p:cNvPr id="39" name="Freeform 39"/>
            <p:cNvSpPr/>
            <p:nvPr/>
          </p:nvSpPr>
          <p:spPr>
            <a:xfrm>
              <a:off x="0" y="0"/>
              <a:ext cx="1286637" cy="50800"/>
            </a:xfrm>
            <a:custGeom>
              <a:avLst/>
              <a:gdLst/>
              <a:ahLst/>
              <a:cxnLst/>
              <a:rect l="l" t="t" r="r" b="b"/>
              <a:pathLst>
                <a:path w="1286637" h="50800">
                  <a:moveTo>
                    <a:pt x="0" y="25400"/>
                  </a:moveTo>
                  <a:cubicBezTo>
                    <a:pt x="0" y="11430"/>
                    <a:pt x="11430" y="0"/>
                    <a:pt x="25400" y="0"/>
                  </a:cubicBezTo>
                  <a:lnTo>
                    <a:pt x="1261237" y="0"/>
                  </a:lnTo>
                  <a:cubicBezTo>
                    <a:pt x="1275207" y="0"/>
                    <a:pt x="1286637" y="11430"/>
                    <a:pt x="1286637" y="25400"/>
                  </a:cubicBezTo>
                  <a:cubicBezTo>
                    <a:pt x="1286637" y="39370"/>
                    <a:pt x="1275207" y="50800"/>
                    <a:pt x="1261237" y="50800"/>
                  </a:cubicBezTo>
                  <a:lnTo>
                    <a:pt x="25400" y="50800"/>
                  </a:lnTo>
                  <a:cubicBezTo>
                    <a:pt x="11430" y="50800"/>
                    <a:pt x="0" y="39370"/>
                    <a:pt x="0" y="25400"/>
                  </a:cubicBezTo>
                  <a:close/>
                </a:path>
              </a:pathLst>
            </a:custGeom>
            <a:solidFill>
              <a:srgbClr val="DABADD"/>
            </a:solidFill>
          </p:spPr>
        </p:sp>
      </p:grpSp>
      <p:grpSp>
        <p:nvGrpSpPr>
          <p:cNvPr id="40" name="Group 40"/>
          <p:cNvGrpSpPr/>
          <p:nvPr/>
        </p:nvGrpSpPr>
        <p:grpSpPr>
          <a:xfrm>
            <a:off x="8829080" y="5095726"/>
            <a:ext cx="629841" cy="629841"/>
            <a:chOff x="0" y="0"/>
            <a:chExt cx="839788" cy="839788"/>
          </a:xfrm>
        </p:grpSpPr>
        <p:sp>
          <p:nvSpPr>
            <p:cNvPr id="41" name="Freeform 41"/>
            <p:cNvSpPr/>
            <p:nvPr/>
          </p:nvSpPr>
          <p:spPr>
            <a:xfrm>
              <a:off x="6350" y="6350"/>
              <a:ext cx="827151" cy="827151"/>
            </a:xfrm>
            <a:custGeom>
              <a:avLst/>
              <a:gdLst/>
              <a:ahLst/>
              <a:cxnLst/>
              <a:rect l="l" t="t" r="r" b="b"/>
              <a:pathLst>
                <a:path w="827151" h="827151">
                  <a:moveTo>
                    <a:pt x="0" y="154432"/>
                  </a:moveTo>
                  <a:cubicBezTo>
                    <a:pt x="0" y="69088"/>
                    <a:pt x="69088" y="0"/>
                    <a:pt x="154432" y="0"/>
                  </a:cubicBezTo>
                  <a:lnTo>
                    <a:pt x="672719" y="0"/>
                  </a:lnTo>
                  <a:cubicBezTo>
                    <a:pt x="757936" y="0"/>
                    <a:pt x="827151" y="69088"/>
                    <a:pt x="827151" y="154432"/>
                  </a:cubicBezTo>
                  <a:lnTo>
                    <a:pt x="827151" y="672719"/>
                  </a:lnTo>
                  <a:cubicBezTo>
                    <a:pt x="827151" y="757936"/>
                    <a:pt x="758063" y="827151"/>
                    <a:pt x="672719" y="827151"/>
                  </a:cubicBezTo>
                  <a:lnTo>
                    <a:pt x="154432" y="827151"/>
                  </a:lnTo>
                  <a:cubicBezTo>
                    <a:pt x="69088" y="827151"/>
                    <a:pt x="0" y="757936"/>
                    <a:pt x="0" y="672719"/>
                  </a:cubicBezTo>
                  <a:close/>
                </a:path>
              </a:pathLst>
            </a:custGeom>
            <a:solidFill>
              <a:srgbClr val="F4D4F7"/>
            </a:solidFill>
          </p:spPr>
        </p:sp>
        <p:sp>
          <p:nvSpPr>
            <p:cNvPr id="42" name="Freeform 42"/>
            <p:cNvSpPr/>
            <p:nvPr/>
          </p:nvSpPr>
          <p:spPr>
            <a:xfrm>
              <a:off x="0" y="0"/>
              <a:ext cx="839851" cy="839851"/>
            </a:xfrm>
            <a:custGeom>
              <a:avLst/>
              <a:gdLst/>
              <a:ahLst/>
              <a:cxnLst/>
              <a:rect l="l" t="t" r="r" b="b"/>
              <a:pathLst>
                <a:path w="839851" h="839851">
                  <a:moveTo>
                    <a:pt x="0" y="160782"/>
                  </a:moveTo>
                  <a:cubicBezTo>
                    <a:pt x="0" y="72009"/>
                    <a:pt x="72009" y="0"/>
                    <a:pt x="160782" y="0"/>
                  </a:cubicBezTo>
                  <a:lnTo>
                    <a:pt x="679069" y="0"/>
                  </a:lnTo>
                  <a:lnTo>
                    <a:pt x="679069" y="6350"/>
                  </a:lnTo>
                  <a:lnTo>
                    <a:pt x="679069" y="0"/>
                  </a:lnTo>
                  <a:lnTo>
                    <a:pt x="679069" y="6350"/>
                  </a:lnTo>
                  <a:lnTo>
                    <a:pt x="679069" y="0"/>
                  </a:lnTo>
                  <a:cubicBezTo>
                    <a:pt x="767842" y="0"/>
                    <a:pt x="839851" y="72009"/>
                    <a:pt x="839851" y="160782"/>
                  </a:cubicBezTo>
                  <a:lnTo>
                    <a:pt x="839851" y="679069"/>
                  </a:lnTo>
                  <a:lnTo>
                    <a:pt x="833501" y="679069"/>
                  </a:lnTo>
                  <a:lnTo>
                    <a:pt x="839851" y="679069"/>
                  </a:lnTo>
                  <a:cubicBezTo>
                    <a:pt x="839851" y="767842"/>
                    <a:pt x="767842" y="839851"/>
                    <a:pt x="679069" y="839851"/>
                  </a:cubicBezTo>
                  <a:lnTo>
                    <a:pt x="679069" y="833501"/>
                  </a:lnTo>
                  <a:lnTo>
                    <a:pt x="679069" y="839851"/>
                  </a:lnTo>
                  <a:lnTo>
                    <a:pt x="160782" y="839851"/>
                  </a:lnTo>
                  <a:lnTo>
                    <a:pt x="160782" y="833501"/>
                  </a:lnTo>
                  <a:lnTo>
                    <a:pt x="160782" y="839851"/>
                  </a:lnTo>
                  <a:cubicBezTo>
                    <a:pt x="72009" y="839851"/>
                    <a:pt x="0" y="767842"/>
                    <a:pt x="0" y="679069"/>
                  </a:cubicBezTo>
                  <a:lnTo>
                    <a:pt x="0" y="160782"/>
                  </a:lnTo>
                  <a:lnTo>
                    <a:pt x="6350" y="160782"/>
                  </a:lnTo>
                  <a:lnTo>
                    <a:pt x="0" y="160782"/>
                  </a:lnTo>
                  <a:moveTo>
                    <a:pt x="12700" y="160782"/>
                  </a:moveTo>
                  <a:lnTo>
                    <a:pt x="12700" y="679069"/>
                  </a:lnTo>
                  <a:lnTo>
                    <a:pt x="6350" y="679069"/>
                  </a:lnTo>
                  <a:lnTo>
                    <a:pt x="12700" y="679069"/>
                  </a:lnTo>
                  <a:cubicBezTo>
                    <a:pt x="12700" y="760857"/>
                    <a:pt x="78994" y="827151"/>
                    <a:pt x="160782" y="827151"/>
                  </a:cubicBezTo>
                  <a:lnTo>
                    <a:pt x="679069" y="827151"/>
                  </a:lnTo>
                  <a:cubicBezTo>
                    <a:pt x="760857" y="827151"/>
                    <a:pt x="827151" y="760857"/>
                    <a:pt x="827151" y="679069"/>
                  </a:cubicBezTo>
                  <a:lnTo>
                    <a:pt x="827151" y="160782"/>
                  </a:lnTo>
                  <a:lnTo>
                    <a:pt x="833501" y="160782"/>
                  </a:lnTo>
                  <a:lnTo>
                    <a:pt x="827151" y="160782"/>
                  </a:lnTo>
                  <a:cubicBezTo>
                    <a:pt x="827151" y="78994"/>
                    <a:pt x="760857" y="12700"/>
                    <a:pt x="679069" y="12700"/>
                  </a:cubicBezTo>
                  <a:lnTo>
                    <a:pt x="160782" y="12700"/>
                  </a:lnTo>
                  <a:lnTo>
                    <a:pt x="160782" y="6350"/>
                  </a:lnTo>
                  <a:lnTo>
                    <a:pt x="160782" y="12700"/>
                  </a:lnTo>
                  <a:cubicBezTo>
                    <a:pt x="78994" y="12700"/>
                    <a:pt x="12700" y="78994"/>
                    <a:pt x="12700" y="160782"/>
                  </a:cubicBezTo>
                  <a:close/>
                </a:path>
              </a:pathLst>
            </a:custGeom>
            <a:solidFill>
              <a:srgbClr val="DABADD"/>
            </a:solidFill>
          </p:spPr>
        </p:sp>
      </p:grpSp>
      <p:grpSp>
        <p:nvGrpSpPr>
          <p:cNvPr id="43" name="Group 43"/>
          <p:cNvGrpSpPr/>
          <p:nvPr/>
        </p:nvGrpSpPr>
        <p:grpSpPr>
          <a:xfrm>
            <a:off x="9025793" y="5130254"/>
            <a:ext cx="236414" cy="472827"/>
            <a:chOff x="0" y="0"/>
            <a:chExt cx="259557" cy="519113"/>
          </a:xfrm>
        </p:grpSpPr>
        <p:sp>
          <p:nvSpPr>
            <p:cNvPr id="44" name="Freeform 44"/>
            <p:cNvSpPr/>
            <p:nvPr/>
          </p:nvSpPr>
          <p:spPr>
            <a:xfrm>
              <a:off x="0" y="0"/>
              <a:ext cx="259557" cy="519113"/>
            </a:xfrm>
            <a:custGeom>
              <a:avLst/>
              <a:gdLst/>
              <a:ahLst/>
              <a:cxnLst/>
              <a:rect l="l" t="t" r="r" b="b"/>
              <a:pathLst>
                <a:path w="259557" h="519113">
                  <a:moveTo>
                    <a:pt x="0" y="0"/>
                  </a:moveTo>
                  <a:lnTo>
                    <a:pt x="259557" y="0"/>
                  </a:lnTo>
                  <a:lnTo>
                    <a:pt x="259557" y="519113"/>
                  </a:lnTo>
                  <a:lnTo>
                    <a:pt x="0" y="519113"/>
                  </a:lnTo>
                  <a:close/>
                </a:path>
              </a:pathLst>
            </a:custGeom>
            <a:solidFill>
              <a:srgbClr val="000000">
                <a:alpha val="0"/>
              </a:srgbClr>
            </a:solidFill>
          </p:spPr>
        </p:sp>
        <p:sp>
          <p:nvSpPr>
            <p:cNvPr id="45" name="TextBox 45"/>
            <p:cNvSpPr txBox="1"/>
            <p:nvPr/>
          </p:nvSpPr>
          <p:spPr>
            <a:xfrm>
              <a:off x="0" y="38100"/>
              <a:ext cx="259557" cy="481013"/>
            </a:xfrm>
            <a:prstGeom prst="rect">
              <a:avLst/>
            </a:prstGeom>
          </p:spPr>
          <p:txBody>
            <a:bodyPr lIns="0" tIns="0" rIns="0" bIns="0" rtlCol="0" anchor="t"/>
            <a:lstStyle/>
            <a:p>
              <a:pPr algn="ctr">
                <a:lnSpc>
                  <a:spcPts val="3062"/>
                </a:lnSpc>
              </a:pPr>
              <a:r>
                <a:rPr lang="en-US" sz="3062" b="1" spc="-61">
                  <a:solidFill>
                    <a:srgbClr val="272525"/>
                  </a:solidFill>
                  <a:latin typeface="Arimo Bold"/>
                  <a:ea typeface="Arimo Bold"/>
                  <a:cs typeface="Arimo Bold"/>
                  <a:sym typeface="Arimo Bold"/>
                </a:rPr>
                <a:t>3</a:t>
              </a:r>
            </a:p>
          </p:txBody>
        </p:sp>
      </p:grpSp>
      <p:grpSp>
        <p:nvGrpSpPr>
          <p:cNvPr id="46" name="Group 46"/>
          <p:cNvGrpSpPr/>
          <p:nvPr/>
        </p:nvGrpSpPr>
        <p:grpSpPr>
          <a:xfrm>
            <a:off x="2705100" y="5044529"/>
            <a:ext cx="4922490" cy="498426"/>
            <a:chOff x="-1040805" y="-28575"/>
            <a:chExt cx="6563320" cy="664569"/>
          </a:xfrm>
        </p:grpSpPr>
        <p:sp>
          <p:nvSpPr>
            <p:cNvPr id="47" name="Freeform 47"/>
            <p:cNvSpPr/>
            <p:nvPr/>
          </p:nvSpPr>
          <p:spPr>
            <a:xfrm>
              <a:off x="0" y="0"/>
              <a:ext cx="5522515" cy="540742"/>
            </a:xfrm>
            <a:custGeom>
              <a:avLst/>
              <a:gdLst/>
              <a:ahLst/>
              <a:cxnLst/>
              <a:rect l="l" t="t" r="r" b="b"/>
              <a:pathLst>
                <a:path w="5522515" h="540742">
                  <a:moveTo>
                    <a:pt x="0" y="0"/>
                  </a:moveTo>
                  <a:lnTo>
                    <a:pt x="5522515" y="0"/>
                  </a:lnTo>
                  <a:lnTo>
                    <a:pt x="5522515" y="540742"/>
                  </a:lnTo>
                  <a:lnTo>
                    <a:pt x="0" y="540742"/>
                  </a:lnTo>
                  <a:close/>
                </a:path>
              </a:pathLst>
            </a:custGeom>
            <a:solidFill>
              <a:srgbClr val="000000">
                <a:alpha val="0"/>
              </a:srgbClr>
            </a:solidFill>
          </p:spPr>
        </p:sp>
        <p:sp>
          <p:nvSpPr>
            <p:cNvPr id="48" name="TextBox 48"/>
            <p:cNvSpPr txBox="1"/>
            <p:nvPr/>
          </p:nvSpPr>
          <p:spPr>
            <a:xfrm>
              <a:off x="-1040805" y="-28575"/>
              <a:ext cx="6563320" cy="664569"/>
            </a:xfrm>
            <a:prstGeom prst="rect">
              <a:avLst/>
            </a:prstGeom>
          </p:spPr>
          <p:txBody>
            <a:bodyPr lIns="0" tIns="0" rIns="0" bIns="0" rtlCol="0" anchor="t"/>
            <a:lstStyle/>
            <a:p>
              <a:pPr algn="r">
                <a:lnSpc>
                  <a:spcPts val="3187"/>
                </a:lnSpc>
              </a:pPr>
              <a:r>
                <a:rPr lang="en-US" sz="2499" b="1" spc="-51" dirty="0">
                  <a:solidFill>
                    <a:srgbClr val="272525"/>
                  </a:solidFill>
                  <a:latin typeface="Arimo Bold"/>
                  <a:ea typeface="Arimo Bold"/>
                  <a:cs typeface="Arimo Bold"/>
                  <a:sym typeface="Arimo Bold"/>
                </a:rPr>
                <a:t>Categorical Feature Encoding</a:t>
              </a:r>
            </a:p>
          </p:txBody>
        </p:sp>
      </p:grpSp>
      <p:grpSp>
        <p:nvGrpSpPr>
          <p:cNvPr id="49" name="Group 49"/>
          <p:cNvGrpSpPr/>
          <p:nvPr/>
        </p:nvGrpSpPr>
        <p:grpSpPr>
          <a:xfrm>
            <a:off x="965001" y="5636865"/>
            <a:ext cx="6662589" cy="882254"/>
            <a:chOff x="0" y="0"/>
            <a:chExt cx="8883452" cy="1176338"/>
          </a:xfrm>
        </p:grpSpPr>
        <p:sp>
          <p:nvSpPr>
            <p:cNvPr id="50" name="Freeform 50"/>
            <p:cNvSpPr/>
            <p:nvPr/>
          </p:nvSpPr>
          <p:spPr>
            <a:xfrm>
              <a:off x="0" y="0"/>
              <a:ext cx="8883452" cy="1176338"/>
            </a:xfrm>
            <a:custGeom>
              <a:avLst/>
              <a:gdLst/>
              <a:ahLst/>
              <a:cxnLst/>
              <a:rect l="l" t="t" r="r" b="b"/>
              <a:pathLst>
                <a:path w="8883452" h="1176338">
                  <a:moveTo>
                    <a:pt x="0" y="0"/>
                  </a:moveTo>
                  <a:lnTo>
                    <a:pt x="8883452" y="0"/>
                  </a:lnTo>
                  <a:lnTo>
                    <a:pt x="8883452" y="1176338"/>
                  </a:lnTo>
                  <a:lnTo>
                    <a:pt x="0" y="1176338"/>
                  </a:lnTo>
                  <a:close/>
                </a:path>
              </a:pathLst>
            </a:custGeom>
            <a:solidFill>
              <a:srgbClr val="000000">
                <a:alpha val="0"/>
              </a:srgbClr>
            </a:solidFill>
          </p:spPr>
        </p:sp>
        <p:sp>
          <p:nvSpPr>
            <p:cNvPr id="51" name="TextBox 51"/>
            <p:cNvSpPr txBox="1"/>
            <p:nvPr/>
          </p:nvSpPr>
          <p:spPr>
            <a:xfrm>
              <a:off x="0" y="-95250"/>
              <a:ext cx="8883452" cy="1271588"/>
            </a:xfrm>
            <a:prstGeom prst="rect">
              <a:avLst/>
            </a:prstGeom>
          </p:spPr>
          <p:txBody>
            <a:bodyPr lIns="0" tIns="0" rIns="0" bIns="0" rtlCol="0" anchor="t"/>
            <a:lstStyle/>
            <a:p>
              <a:pPr algn="r">
                <a:lnSpc>
                  <a:spcPts val="3437"/>
                </a:lnSpc>
              </a:pPr>
              <a:r>
                <a:rPr lang="en-US" sz="2125" spc="-43">
                  <a:solidFill>
                    <a:srgbClr val="272525"/>
                  </a:solidFill>
                  <a:latin typeface="Source Sans Pro"/>
                  <a:ea typeface="Source Sans Pro"/>
                  <a:cs typeface="Source Sans Pro"/>
                  <a:sym typeface="Source Sans Pro"/>
                </a:rPr>
                <a:t>Label Encoding applied for compatibility with machine learning models.</a:t>
              </a:r>
            </a:p>
          </p:txBody>
        </p:sp>
      </p:grpSp>
      <p:grpSp>
        <p:nvGrpSpPr>
          <p:cNvPr id="52" name="Group 52"/>
          <p:cNvGrpSpPr/>
          <p:nvPr/>
        </p:nvGrpSpPr>
        <p:grpSpPr>
          <a:xfrm>
            <a:off x="9416057" y="6632376"/>
            <a:ext cx="965001" cy="38100"/>
            <a:chOff x="0" y="0"/>
            <a:chExt cx="1286668" cy="50800"/>
          </a:xfrm>
        </p:grpSpPr>
        <p:sp>
          <p:nvSpPr>
            <p:cNvPr id="53" name="Freeform 53"/>
            <p:cNvSpPr/>
            <p:nvPr/>
          </p:nvSpPr>
          <p:spPr>
            <a:xfrm>
              <a:off x="0" y="0"/>
              <a:ext cx="1286637" cy="50800"/>
            </a:xfrm>
            <a:custGeom>
              <a:avLst/>
              <a:gdLst/>
              <a:ahLst/>
              <a:cxnLst/>
              <a:rect l="l" t="t" r="r" b="b"/>
              <a:pathLst>
                <a:path w="1286637" h="50800">
                  <a:moveTo>
                    <a:pt x="0" y="25400"/>
                  </a:moveTo>
                  <a:cubicBezTo>
                    <a:pt x="0" y="11430"/>
                    <a:pt x="11430" y="0"/>
                    <a:pt x="25400" y="0"/>
                  </a:cubicBezTo>
                  <a:lnTo>
                    <a:pt x="1261237" y="0"/>
                  </a:lnTo>
                  <a:cubicBezTo>
                    <a:pt x="1275207" y="0"/>
                    <a:pt x="1286637" y="11430"/>
                    <a:pt x="1286637" y="25400"/>
                  </a:cubicBezTo>
                  <a:cubicBezTo>
                    <a:pt x="1286637" y="39370"/>
                    <a:pt x="1275207" y="50800"/>
                    <a:pt x="1261237" y="50800"/>
                  </a:cubicBezTo>
                  <a:lnTo>
                    <a:pt x="25400" y="50800"/>
                  </a:lnTo>
                  <a:cubicBezTo>
                    <a:pt x="11430" y="50800"/>
                    <a:pt x="0" y="39370"/>
                    <a:pt x="0" y="25400"/>
                  </a:cubicBezTo>
                  <a:close/>
                </a:path>
              </a:pathLst>
            </a:custGeom>
            <a:solidFill>
              <a:srgbClr val="DABADD"/>
            </a:solidFill>
          </p:spPr>
        </p:sp>
      </p:grpSp>
      <p:grpSp>
        <p:nvGrpSpPr>
          <p:cNvPr id="54" name="Group 54"/>
          <p:cNvGrpSpPr/>
          <p:nvPr/>
        </p:nvGrpSpPr>
        <p:grpSpPr>
          <a:xfrm>
            <a:off x="8829080" y="6336506"/>
            <a:ext cx="629841" cy="629841"/>
            <a:chOff x="0" y="0"/>
            <a:chExt cx="839788" cy="839788"/>
          </a:xfrm>
        </p:grpSpPr>
        <p:sp>
          <p:nvSpPr>
            <p:cNvPr id="55" name="Freeform 55"/>
            <p:cNvSpPr/>
            <p:nvPr/>
          </p:nvSpPr>
          <p:spPr>
            <a:xfrm>
              <a:off x="6350" y="6350"/>
              <a:ext cx="827151" cy="827151"/>
            </a:xfrm>
            <a:custGeom>
              <a:avLst/>
              <a:gdLst/>
              <a:ahLst/>
              <a:cxnLst/>
              <a:rect l="l" t="t" r="r" b="b"/>
              <a:pathLst>
                <a:path w="827151" h="827151">
                  <a:moveTo>
                    <a:pt x="0" y="154432"/>
                  </a:moveTo>
                  <a:cubicBezTo>
                    <a:pt x="0" y="69088"/>
                    <a:pt x="69088" y="0"/>
                    <a:pt x="154432" y="0"/>
                  </a:cubicBezTo>
                  <a:lnTo>
                    <a:pt x="672719" y="0"/>
                  </a:lnTo>
                  <a:cubicBezTo>
                    <a:pt x="757936" y="0"/>
                    <a:pt x="827151" y="69088"/>
                    <a:pt x="827151" y="154432"/>
                  </a:cubicBezTo>
                  <a:lnTo>
                    <a:pt x="827151" y="672719"/>
                  </a:lnTo>
                  <a:cubicBezTo>
                    <a:pt x="827151" y="757936"/>
                    <a:pt x="758063" y="827151"/>
                    <a:pt x="672719" y="827151"/>
                  </a:cubicBezTo>
                  <a:lnTo>
                    <a:pt x="154432" y="827151"/>
                  </a:lnTo>
                  <a:cubicBezTo>
                    <a:pt x="69088" y="827151"/>
                    <a:pt x="0" y="757936"/>
                    <a:pt x="0" y="672719"/>
                  </a:cubicBezTo>
                  <a:close/>
                </a:path>
              </a:pathLst>
            </a:custGeom>
            <a:solidFill>
              <a:srgbClr val="F4D4F7"/>
            </a:solidFill>
          </p:spPr>
        </p:sp>
        <p:sp>
          <p:nvSpPr>
            <p:cNvPr id="56" name="Freeform 56"/>
            <p:cNvSpPr/>
            <p:nvPr/>
          </p:nvSpPr>
          <p:spPr>
            <a:xfrm>
              <a:off x="0" y="0"/>
              <a:ext cx="839851" cy="839851"/>
            </a:xfrm>
            <a:custGeom>
              <a:avLst/>
              <a:gdLst/>
              <a:ahLst/>
              <a:cxnLst/>
              <a:rect l="l" t="t" r="r" b="b"/>
              <a:pathLst>
                <a:path w="839851" h="839851">
                  <a:moveTo>
                    <a:pt x="0" y="160782"/>
                  </a:moveTo>
                  <a:cubicBezTo>
                    <a:pt x="0" y="72009"/>
                    <a:pt x="72009" y="0"/>
                    <a:pt x="160782" y="0"/>
                  </a:cubicBezTo>
                  <a:lnTo>
                    <a:pt x="679069" y="0"/>
                  </a:lnTo>
                  <a:lnTo>
                    <a:pt x="679069" y="6350"/>
                  </a:lnTo>
                  <a:lnTo>
                    <a:pt x="679069" y="0"/>
                  </a:lnTo>
                  <a:lnTo>
                    <a:pt x="679069" y="6350"/>
                  </a:lnTo>
                  <a:lnTo>
                    <a:pt x="679069" y="0"/>
                  </a:lnTo>
                  <a:cubicBezTo>
                    <a:pt x="767842" y="0"/>
                    <a:pt x="839851" y="72009"/>
                    <a:pt x="839851" y="160782"/>
                  </a:cubicBezTo>
                  <a:lnTo>
                    <a:pt x="839851" y="679069"/>
                  </a:lnTo>
                  <a:lnTo>
                    <a:pt x="833501" y="679069"/>
                  </a:lnTo>
                  <a:lnTo>
                    <a:pt x="839851" y="679069"/>
                  </a:lnTo>
                  <a:cubicBezTo>
                    <a:pt x="839851" y="767842"/>
                    <a:pt x="767842" y="839851"/>
                    <a:pt x="679069" y="839851"/>
                  </a:cubicBezTo>
                  <a:lnTo>
                    <a:pt x="679069" y="833501"/>
                  </a:lnTo>
                  <a:lnTo>
                    <a:pt x="679069" y="839851"/>
                  </a:lnTo>
                  <a:lnTo>
                    <a:pt x="160782" y="839851"/>
                  </a:lnTo>
                  <a:lnTo>
                    <a:pt x="160782" y="833501"/>
                  </a:lnTo>
                  <a:lnTo>
                    <a:pt x="160782" y="839851"/>
                  </a:lnTo>
                  <a:cubicBezTo>
                    <a:pt x="72009" y="839851"/>
                    <a:pt x="0" y="767842"/>
                    <a:pt x="0" y="679069"/>
                  </a:cubicBezTo>
                  <a:lnTo>
                    <a:pt x="0" y="160782"/>
                  </a:lnTo>
                  <a:lnTo>
                    <a:pt x="6350" y="160782"/>
                  </a:lnTo>
                  <a:lnTo>
                    <a:pt x="0" y="160782"/>
                  </a:lnTo>
                  <a:moveTo>
                    <a:pt x="12700" y="160782"/>
                  </a:moveTo>
                  <a:lnTo>
                    <a:pt x="12700" y="679069"/>
                  </a:lnTo>
                  <a:lnTo>
                    <a:pt x="6350" y="679069"/>
                  </a:lnTo>
                  <a:lnTo>
                    <a:pt x="12700" y="679069"/>
                  </a:lnTo>
                  <a:cubicBezTo>
                    <a:pt x="12700" y="760857"/>
                    <a:pt x="78994" y="827151"/>
                    <a:pt x="160782" y="827151"/>
                  </a:cubicBezTo>
                  <a:lnTo>
                    <a:pt x="679069" y="827151"/>
                  </a:lnTo>
                  <a:cubicBezTo>
                    <a:pt x="760857" y="827151"/>
                    <a:pt x="827151" y="760857"/>
                    <a:pt x="827151" y="679069"/>
                  </a:cubicBezTo>
                  <a:lnTo>
                    <a:pt x="827151" y="160782"/>
                  </a:lnTo>
                  <a:lnTo>
                    <a:pt x="833501" y="160782"/>
                  </a:lnTo>
                  <a:lnTo>
                    <a:pt x="827151" y="160782"/>
                  </a:lnTo>
                  <a:cubicBezTo>
                    <a:pt x="827151" y="78994"/>
                    <a:pt x="760857" y="12700"/>
                    <a:pt x="679069" y="12700"/>
                  </a:cubicBezTo>
                  <a:lnTo>
                    <a:pt x="160782" y="12700"/>
                  </a:lnTo>
                  <a:lnTo>
                    <a:pt x="160782" y="6350"/>
                  </a:lnTo>
                  <a:lnTo>
                    <a:pt x="160782" y="12700"/>
                  </a:lnTo>
                  <a:cubicBezTo>
                    <a:pt x="78994" y="12700"/>
                    <a:pt x="12700" y="78994"/>
                    <a:pt x="12700" y="160782"/>
                  </a:cubicBezTo>
                  <a:close/>
                </a:path>
              </a:pathLst>
            </a:custGeom>
            <a:solidFill>
              <a:srgbClr val="DABADD"/>
            </a:solidFill>
          </p:spPr>
        </p:sp>
      </p:grpSp>
      <p:grpSp>
        <p:nvGrpSpPr>
          <p:cNvPr id="57" name="Group 57"/>
          <p:cNvGrpSpPr/>
          <p:nvPr/>
        </p:nvGrpSpPr>
        <p:grpSpPr>
          <a:xfrm>
            <a:off x="8986540" y="6336506"/>
            <a:ext cx="254794" cy="509588"/>
            <a:chOff x="0" y="0"/>
            <a:chExt cx="259557" cy="519113"/>
          </a:xfrm>
        </p:grpSpPr>
        <p:sp>
          <p:nvSpPr>
            <p:cNvPr id="58" name="Freeform 58"/>
            <p:cNvSpPr/>
            <p:nvPr/>
          </p:nvSpPr>
          <p:spPr>
            <a:xfrm>
              <a:off x="0" y="0"/>
              <a:ext cx="259557" cy="519113"/>
            </a:xfrm>
            <a:custGeom>
              <a:avLst/>
              <a:gdLst/>
              <a:ahLst/>
              <a:cxnLst/>
              <a:rect l="l" t="t" r="r" b="b"/>
              <a:pathLst>
                <a:path w="259557" h="519113">
                  <a:moveTo>
                    <a:pt x="0" y="0"/>
                  </a:moveTo>
                  <a:lnTo>
                    <a:pt x="259557" y="0"/>
                  </a:lnTo>
                  <a:lnTo>
                    <a:pt x="259557" y="519113"/>
                  </a:lnTo>
                  <a:lnTo>
                    <a:pt x="0" y="519113"/>
                  </a:lnTo>
                  <a:close/>
                </a:path>
              </a:pathLst>
            </a:custGeom>
            <a:solidFill>
              <a:srgbClr val="000000">
                <a:alpha val="0"/>
              </a:srgbClr>
            </a:solidFill>
          </p:spPr>
        </p:sp>
        <p:sp>
          <p:nvSpPr>
            <p:cNvPr id="59" name="TextBox 59"/>
            <p:cNvSpPr txBox="1"/>
            <p:nvPr/>
          </p:nvSpPr>
          <p:spPr>
            <a:xfrm>
              <a:off x="0" y="38100"/>
              <a:ext cx="259557" cy="481013"/>
            </a:xfrm>
            <a:prstGeom prst="rect">
              <a:avLst/>
            </a:prstGeom>
          </p:spPr>
          <p:txBody>
            <a:bodyPr lIns="0" tIns="0" rIns="0" bIns="0" rtlCol="0" anchor="t"/>
            <a:lstStyle/>
            <a:p>
              <a:pPr algn="ctr">
                <a:lnSpc>
                  <a:spcPts val="3062"/>
                </a:lnSpc>
              </a:pPr>
              <a:r>
                <a:rPr lang="en-US" sz="3062" b="1" spc="-61">
                  <a:solidFill>
                    <a:srgbClr val="272525"/>
                  </a:solidFill>
                  <a:latin typeface="Arimo Bold"/>
                  <a:ea typeface="Arimo Bold"/>
                  <a:cs typeface="Arimo Bold"/>
                  <a:sym typeface="Arimo Bold"/>
                </a:rPr>
                <a:t>4</a:t>
              </a:r>
            </a:p>
          </p:txBody>
        </p:sp>
      </p:grpSp>
      <p:grpSp>
        <p:nvGrpSpPr>
          <p:cNvPr id="60" name="Group 60"/>
          <p:cNvGrpSpPr/>
          <p:nvPr/>
        </p:nvGrpSpPr>
        <p:grpSpPr>
          <a:xfrm>
            <a:off x="10660410" y="6285310"/>
            <a:ext cx="5189190" cy="426987"/>
            <a:chOff x="0" y="-28575"/>
            <a:chExt cx="6918921" cy="569317"/>
          </a:xfrm>
        </p:grpSpPr>
        <p:sp>
          <p:nvSpPr>
            <p:cNvPr id="61" name="Freeform 61"/>
            <p:cNvSpPr/>
            <p:nvPr/>
          </p:nvSpPr>
          <p:spPr>
            <a:xfrm>
              <a:off x="0" y="0"/>
              <a:ext cx="6097190" cy="540742"/>
            </a:xfrm>
            <a:custGeom>
              <a:avLst/>
              <a:gdLst/>
              <a:ahLst/>
              <a:cxnLst/>
              <a:rect l="l" t="t" r="r" b="b"/>
              <a:pathLst>
                <a:path w="6097190" h="540742">
                  <a:moveTo>
                    <a:pt x="0" y="0"/>
                  </a:moveTo>
                  <a:lnTo>
                    <a:pt x="6097190" y="0"/>
                  </a:lnTo>
                  <a:lnTo>
                    <a:pt x="6097190" y="540742"/>
                  </a:lnTo>
                  <a:lnTo>
                    <a:pt x="0" y="540742"/>
                  </a:lnTo>
                  <a:close/>
                </a:path>
              </a:pathLst>
            </a:custGeom>
            <a:solidFill>
              <a:srgbClr val="000000">
                <a:alpha val="0"/>
              </a:srgbClr>
            </a:solidFill>
          </p:spPr>
        </p:sp>
        <p:sp>
          <p:nvSpPr>
            <p:cNvPr id="62" name="TextBox 62"/>
            <p:cNvSpPr txBox="1"/>
            <p:nvPr/>
          </p:nvSpPr>
          <p:spPr>
            <a:xfrm>
              <a:off x="0" y="-28575"/>
              <a:ext cx="6918921" cy="311746"/>
            </a:xfrm>
            <a:prstGeom prst="rect">
              <a:avLst/>
            </a:prstGeom>
          </p:spPr>
          <p:txBody>
            <a:bodyPr lIns="0" tIns="0" rIns="0" bIns="0" rtlCol="0" anchor="t"/>
            <a:lstStyle/>
            <a:p>
              <a:pPr algn="l">
                <a:lnSpc>
                  <a:spcPts val="3187"/>
                </a:lnSpc>
              </a:pPr>
              <a:r>
                <a:rPr lang="en-US" sz="2499" b="1" spc="-51" dirty="0">
                  <a:solidFill>
                    <a:srgbClr val="272525"/>
                  </a:solidFill>
                  <a:latin typeface="Arimo Bold"/>
                  <a:ea typeface="Arimo Bold"/>
                  <a:cs typeface="Arimo Bold"/>
                  <a:sym typeface="Arimo Bold"/>
                </a:rPr>
                <a:t>Outlier Detection and Treatment</a:t>
              </a:r>
            </a:p>
          </p:txBody>
        </p:sp>
      </p:grpSp>
      <p:grpSp>
        <p:nvGrpSpPr>
          <p:cNvPr id="63" name="Group 63"/>
          <p:cNvGrpSpPr/>
          <p:nvPr/>
        </p:nvGrpSpPr>
        <p:grpSpPr>
          <a:xfrm>
            <a:off x="10660410" y="6877645"/>
            <a:ext cx="6662589" cy="882254"/>
            <a:chOff x="0" y="0"/>
            <a:chExt cx="8883452" cy="1176338"/>
          </a:xfrm>
        </p:grpSpPr>
        <p:sp>
          <p:nvSpPr>
            <p:cNvPr id="64" name="Freeform 64"/>
            <p:cNvSpPr/>
            <p:nvPr/>
          </p:nvSpPr>
          <p:spPr>
            <a:xfrm>
              <a:off x="0" y="0"/>
              <a:ext cx="8883452" cy="1176338"/>
            </a:xfrm>
            <a:custGeom>
              <a:avLst/>
              <a:gdLst/>
              <a:ahLst/>
              <a:cxnLst/>
              <a:rect l="l" t="t" r="r" b="b"/>
              <a:pathLst>
                <a:path w="8883452" h="1176338">
                  <a:moveTo>
                    <a:pt x="0" y="0"/>
                  </a:moveTo>
                  <a:lnTo>
                    <a:pt x="8883452" y="0"/>
                  </a:lnTo>
                  <a:lnTo>
                    <a:pt x="8883452" y="1176338"/>
                  </a:lnTo>
                  <a:lnTo>
                    <a:pt x="0" y="1176338"/>
                  </a:lnTo>
                  <a:close/>
                </a:path>
              </a:pathLst>
            </a:custGeom>
            <a:solidFill>
              <a:srgbClr val="000000">
                <a:alpha val="0"/>
              </a:srgbClr>
            </a:solidFill>
          </p:spPr>
        </p:sp>
        <p:sp>
          <p:nvSpPr>
            <p:cNvPr id="65" name="TextBox 65"/>
            <p:cNvSpPr txBox="1"/>
            <p:nvPr/>
          </p:nvSpPr>
          <p:spPr>
            <a:xfrm>
              <a:off x="0" y="-95250"/>
              <a:ext cx="8883452" cy="1271588"/>
            </a:xfrm>
            <a:prstGeom prst="rect">
              <a:avLst/>
            </a:prstGeom>
          </p:spPr>
          <p:txBody>
            <a:bodyPr lIns="0" tIns="0" rIns="0" bIns="0" rtlCol="0" anchor="t"/>
            <a:lstStyle/>
            <a:p>
              <a:pPr algn="l">
                <a:lnSpc>
                  <a:spcPts val="3437"/>
                </a:lnSpc>
              </a:pPr>
              <a:r>
                <a:rPr lang="en-US" sz="2125" spc="-43">
                  <a:solidFill>
                    <a:srgbClr val="272525"/>
                  </a:solidFill>
                  <a:latin typeface="Source Sans Pro"/>
                  <a:ea typeface="Source Sans Pro"/>
                  <a:cs typeface="Source Sans Pro"/>
                  <a:sym typeface="Source Sans Pro"/>
                </a:rPr>
                <a:t>Outlier detection conducted using IQR and Z-score methods. No significant outliers found.</a:t>
              </a:r>
            </a:p>
          </p:txBody>
        </p:sp>
      </p:grpSp>
      <p:grpSp>
        <p:nvGrpSpPr>
          <p:cNvPr id="66" name="Group 66"/>
          <p:cNvGrpSpPr/>
          <p:nvPr/>
        </p:nvGrpSpPr>
        <p:grpSpPr>
          <a:xfrm>
            <a:off x="7906941" y="7873156"/>
            <a:ext cx="965001" cy="38100"/>
            <a:chOff x="0" y="0"/>
            <a:chExt cx="1286668" cy="50800"/>
          </a:xfrm>
        </p:grpSpPr>
        <p:sp>
          <p:nvSpPr>
            <p:cNvPr id="67" name="Freeform 67"/>
            <p:cNvSpPr/>
            <p:nvPr/>
          </p:nvSpPr>
          <p:spPr>
            <a:xfrm>
              <a:off x="0" y="0"/>
              <a:ext cx="1286637" cy="50800"/>
            </a:xfrm>
            <a:custGeom>
              <a:avLst/>
              <a:gdLst/>
              <a:ahLst/>
              <a:cxnLst/>
              <a:rect l="l" t="t" r="r" b="b"/>
              <a:pathLst>
                <a:path w="1286637" h="50800">
                  <a:moveTo>
                    <a:pt x="0" y="25400"/>
                  </a:moveTo>
                  <a:cubicBezTo>
                    <a:pt x="0" y="11430"/>
                    <a:pt x="11430" y="0"/>
                    <a:pt x="25400" y="0"/>
                  </a:cubicBezTo>
                  <a:lnTo>
                    <a:pt x="1261237" y="0"/>
                  </a:lnTo>
                  <a:cubicBezTo>
                    <a:pt x="1275207" y="0"/>
                    <a:pt x="1286637" y="11430"/>
                    <a:pt x="1286637" y="25400"/>
                  </a:cubicBezTo>
                  <a:cubicBezTo>
                    <a:pt x="1286637" y="39370"/>
                    <a:pt x="1275207" y="50800"/>
                    <a:pt x="1261237" y="50800"/>
                  </a:cubicBezTo>
                  <a:lnTo>
                    <a:pt x="25400" y="50800"/>
                  </a:lnTo>
                  <a:cubicBezTo>
                    <a:pt x="11430" y="50800"/>
                    <a:pt x="0" y="39370"/>
                    <a:pt x="0" y="25400"/>
                  </a:cubicBezTo>
                  <a:close/>
                </a:path>
              </a:pathLst>
            </a:custGeom>
            <a:solidFill>
              <a:srgbClr val="DABADD"/>
            </a:solidFill>
          </p:spPr>
        </p:sp>
      </p:grpSp>
      <p:grpSp>
        <p:nvGrpSpPr>
          <p:cNvPr id="68" name="Group 68"/>
          <p:cNvGrpSpPr/>
          <p:nvPr/>
        </p:nvGrpSpPr>
        <p:grpSpPr>
          <a:xfrm>
            <a:off x="8829080" y="7577286"/>
            <a:ext cx="629841" cy="629841"/>
            <a:chOff x="0" y="0"/>
            <a:chExt cx="839788" cy="839788"/>
          </a:xfrm>
        </p:grpSpPr>
        <p:sp>
          <p:nvSpPr>
            <p:cNvPr id="69" name="Freeform 69"/>
            <p:cNvSpPr/>
            <p:nvPr/>
          </p:nvSpPr>
          <p:spPr>
            <a:xfrm>
              <a:off x="6350" y="6350"/>
              <a:ext cx="827151" cy="827151"/>
            </a:xfrm>
            <a:custGeom>
              <a:avLst/>
              <a:gdLst/>
              <a:ahLst/>
              <a:cxnLst/>
              <a:rect l="l" t="t" r="r" b="b"/>
              <a:pathLst>
                <a:path w="827151" h="827151">
                  <a:moveTo>
                    <a:pt x="0" y="154432"/>
                  </a:moveTo>
                  <a:cubicBezTo>
                    <a:pt x="0" y="69088"/>
                    <a:pt x="69088" y="0"/>
                    <a:pt x="154432" y="0"/>
                  </a:cubicBezTo>
                  <a:lnTo>
                    <a:pt x="672719" y="0"/>
                  </a:lnTo>
                  <a:cubicBezTo>
                    <a:pt x="757936" y="0"/>
                    <a:pt x="827151" y="69088"/>
                    <a:pt x="827151" y="154432"/>
                  </a:cubicBezTo>
                  <a:lnTo>
                    <a:pt x="827151" y="672719"/>
                  </a:lnTo>
                  <a:cubicBezTo>
                    <a:pt x="827151" y="757936"/>
                    <a:pt x="758063" y="827151"/>
                    <a:pt x="672719" y="827151"/>
                  </a:cubicBezTo>
                  <a:lnTo>
                    <a:pt x="154432" y="827151"/>
                  </a:lnTo>
                  <a:cubicBezTo>
                    <a:pt x="69088" y="827151"/>
                    <a:pt x="0" y="757936"/>
                    <a:pt x="0" y="672719"/>
                  </a:cubicBezTo>
                  <a:close/>
                </a:path>
              </a:pathLst>
            </a:custGeom>
            <a:solidFill>
              <a:srgbClr val="F4D4F7"/>
            </a:solidFill>
          </p:spPr>
        </p:sp>
        <p:sp>
          <p:nvSpPr>
            <p:cNvPr id="70" name="Freeform 70"/>
            <p:cNvSpPr/>
            <p:nvPr/>
          </p:nvSpPr>
          <p:spPr>
            <a:xfrm>
              <a:off x="0" y="0"/>
              <a:ext cx="839851" cy="839851"/>
            </a:xfrm>
            <a:custGeom>
              <a:avLst/>
              <a:gdLst/>
              <a:ahLst/>
              <a:cxnLst/>
              <a:rect l="l" t="t" r="r" b="b"/>
              <a:pathLst>
                <a:path w="839851" h="839851">
                  <a:moveTo>
                    <a:pt x="0" y="160782"/>
                  </a:moveTo>
                  <a:cubicBezTo>
                    <a:pt x="0" y="72009"/>
                    <a:pt x="72009" y="0"/>
                    <a:pt x="160782" y="0"/>
                  </a:cubicBezTo>
                  <a:lnTo>
                    <a:pt x="679069" y="0"/>
                  </a:lnTo>
                  <a:lnTo>
                    <a:pt x="679069" y="6350"/>
                  </a:lnTo>
                  <a:lnTo>
                    <a:pt x="679069" y="0"/>
                  </a:lnTo>
                  <a:lnTo>
                    <a:pt x="679069" y="6350"/>
                  </a:lnTo>
                  <a:lnTo>
                    <a:pt x="679069" y="0"/>
                  </a:lnTo>
                  <a:cubicBezTo>
                    <a:pt x="767842" y="0"/>
                    <a:pt x="839851" y="72009"/>
                    <a:pt x="839851" y="160782"/>
                  </a:cubicBezTo>
                  <a:lnTo>
                    <a:pt x="839851" y="679069"/>
                  </a:lnTo>
                  <a:lnTo>
                    <a:pt x="833501" y="679069"/>
                  </a:lnTo>
                  <a:lnTo>
                    <a:pt x="839851" y="679069"/>
                  </a:lnTo>
                  <a:cubicBezTo>
                    <a:pt x="839851" y="767842"/>
                    <a:pt x="767842" y="839851"/>
                    <a:pt x="679069" y="839851"/>
                  </a:cubicBezTo>
                  <a:lnTo>
                    <a:pt x="679069" y="833501"/>
                  </a:lnTo>
                  <a:lnTo>
                    <a:pt x="679069" y="839851"/>
                  </a:lnTo>
                  <a:lnTo>
                    <a:pt x="160782" y="839851"/>
                  </a:lnTo>
                  <a:lnTo>
                    <a:pt x="160782" y="833501"/>
                  </a:lnTo>
                  <a:lnTo>
                    <a:pt x="160782" y="839851"/>
                  </a:lnTo>
                  <a:cubicBezTo>
                    <a:pt x="72009" y="839851"/>
                    <a:pt x="0" y="767842"/>
                    <a:pt x="0" y="679069"/>
                  </a:cubicBezTo>
                  <a:lnTo>
                    <a:pt x="0" y="160782"/>
                  </a:lnTo>
                  <a:lnTo>
                    <a:pt x="6350" y="160782"/>
                  </a:lnTo>
                  <a:lnTo>
                    <a:pt x="0" y="160782"/>
                  </a:lnTo>
                  <a:moveTo>
                    <a:pt x="12700" y="160782"/>
                  </a:moveTo>
                  <a:lnTo>
                    <a:pt x="12700" y="679069"/>
                  </a:lnTo>
                  <a:lnTo>
                    <a:pt x="6350" y="679069"/>
                  </a:lnTo>
                  <a:lnTo>
                    <a:pt x="12700" y="679069"/>
                  </a:lnTo>
                  <a:cubicBezTo>
                    <a:pt x="12700" y="760857"/>
                    <a:pt x="78994" y="827151"/>
                    <a:pt x="160782" y="827151"/>
                  </a:cubicBezTo>
                  <a:lnTo>
                    <a:pt x="679069" y="827151"/>
                  </a:lnTo>
                  <a:cubicBezTo>
                    <a:pt x="760857" y="827151"/>
                    <a:pt x="827151" y="760857"/>
                    <a:pt x="827151" y="679069"/>
                  </a:cubicBezTo>
                  <a:lnTo>
                    <a:pt x="827151" y="160782"/>
                  </a:lnTo>
                  <a:lnTo>
                    <a:pt x="833501" y="160782"/>
                  </a:lnTo>
                  <a:lnTo>
                    <a:pt x="827151" y="160782"/>
                  </a:lnTo>
                  <a:cubicBezTo>
                    <a:pt x="827151" y="78994"/>
                    <a:pt x="760857" y="12700"/>
                    <a:pt x="679069" y="12700"/>
                  </a:cubicBezTo>
                  <a:lnTo>
                    <a:pt x="160782" y="12700"/>
                  </a:lnTo>
                  <a:lnTo>
                    <a:pt x="160782" y="6350"/>
                  </a:lnTo>
                  <a:lnTo>
                    <a:pt x="160782" y="12700"/>
                  </a:lnTo>
                  <a:cubicBezTo>
                    <a:pt x="78994" y="12700"/>
                    <a:pt x="12700" y="78994"/>
                    <a:pt x="12700" y="160782"/>
                  </a:cubicBezTo>
                  <a:close/>
                </a:path>
              </a:pathLst>
            </a:custGeom>
            <a:solidFill>
              <a:srgbClr val="DABADD"/>
            </a:solidFill>
          </p:spPr>
        </p:sp>
      </p:grpSp>
      <p:grpSp>
        <p:nvGrpSpPr>
          <p:cNvPr id="71" name="Group 71"/>
          <p:cNvGrpSpPr/>
          <p:nvPr/>
        </p:nvGrpSpPr>
        <p:grpSpPr>
          <a:xfrm>
            <a:off x="9035653" y="7618362"/>
            <a:ext cx="254794" cy="509588"/>
            <a:chOff x="0" y="0"/>
            <a:chExt cx="259557" cy="519113"/>
          </a:xfrm>
        </p:grpSpPr>
        <p:sp>
          <p:nvSpPr>
            <p:cNvPr id="72" name="Freeform 72"/>
            <p:cNvSpPr/>
            <p:nvPr/>
          </p:nvSpPr>
          <p:spPr>
            <a:xfrm>
              <a:off x="0" y="0"/>
              <a:ext cx="259557" cy="519113"/>
            </a:xfrm>
            <a:custGeom>
              <a:avLst/>
              <a:gdLst/>
              <a:ahLst/>
              <a:cxnLst/>
              <a:rect l="l" t="t" r="r" b="b"/>
              <a:pathLst>
                <a:path w="259557" h="519113">
                  <a:moveTo>
                    <a:pt x="0" y="0"/>
                  </a:moveTo>
                  <a:lnTo>
                    <a:pt x="259557" y="0"/>
                  </a:lnTo>
                  <a:lnTo>
                    <a:pt x="259557" y="519113"/>
                  </a:lnTo>
                  <a:lnTo>
                    <a:pt x="0" y="519113"/>
                  </a:lnTo>
                  <a:close/>
                </a:path>
              </a:pathLst>
            </a:custGeom>
            <a:solidFill>
              <a:srgbClr val="000000">
                <a:alpha val="0"/>
              </a:srgbClr>
            </a:solidFill>
          </p:spPr>
        </p:sp>
        <p:sp>
          <p:nvSpPr>
            <p:cNvPr id="73" name="TextBox 73"/>
            <p:cNvSpPr txBox="1"/>
            <p:nvPr/>
          </p:nvSpPr>
          <p:spPr>
            <a:xfrm>
              <a:off x="0" y="38100"/>
              <a:ext cx="259557" cy="481013"/>
            </a:xfrm>
            <a:prstGeom prst="rect">
              <a:avLst/>
            </a:prstGeom>
          </p:spPr>
          <p:txBody>
            <a:bodyPr lIns="0" tIns="0" rIns="0" bIns="0" rtlCol="0" anchor="t"/>
            <a:lstStyle/>
            <a:p>
              <a:pPr algn="ctr">
                <a:lnSpc>
                  <a:spcPts val="3062"/>
                </a:lnSpc>
              </a:pPr>
              <a:r>
                <a:rPr lang="en-US" sz="3062" b="1" spc="-61">
                  <a:solidFill>
                    <a:srgbClr val="272525"/>
                  </a:solidFill>
                  <a:latin typeface="Arimo Bold"/>
                  <a:ea typeface="Arimo Bold"/>
                  <a:cs typeface="Arimo Bold"/>
                  <a:sym typeface="Arimo Bold"/>
                </a:rPr>
                <a:t>5</a:t>
              </a:r>
            </a:p>
          </p:txBody>
        </p:sp>
      </p:grpSp>
      <p:grpSp>
        <p:nvGrpSpPr>
          <p:cNvPr id="74" name="Group 74"/>
          <p:cNvGrpSpPr/>
          <p:nvPr/>
        </p:nvGrpSpPr>
        <p:grpSpPr>
          <a:xfrm>
            <a:off x="4383732" y="7547521"/>
            <a:ext cx="3243857" cy="405556"/>
            <a:chOff x="0" y="0"/>
            <a:chExt cx="4325143" cy="540742"/>
          </a:xfrm>
        </p:grpSpPr>
        <p:sp>
          <p:nvSpPr>
            <p:cNvPr id="75" name="Freeform 75"/>
            <p:cNvSpPr/>
            <p:nvPr/>
          </p:nvSpPr>
          <p:spPr>
            <a:xfrm>
              <a:off x="0" y="0"/>
              <a:ext cx="4325143" cy="540742"/>
            </a:xfrm>
            <a:custGeom>
              <a:avLst/>
              <a:gdLst/>
              <a:ahLst/>
              <a:cxnLst/>
              <a:rect l="l" t="t" r="r" b="b"/>
              <a:pathLst>
                <a:path w="4325143" h="540742">
                  <a:moveTo>
                    <a:pt x="0" y="0"/>
                  </a:moveTo>
                  <a:lnTo>
                    <a:pt x="4325143" y="0"/>
                  </a:lnTo>
                  <a:lnTo>
                    <a:pt x="4325143" y="540742"/>
                  </a:lnTo>
                  <a:lnTo>
                    <a:pt x="0" y="540742"/>
                  </a:lnTo>
                  <a:close/>
                </a:path>
              </a:pathLst>
            </a:custGeom>
            <a:solidFill>
              <a:srgbClr val="000000">
                <a:alpha val="0"/>
              </a:srgbClr>
            </a:solidFill>
          </p:spPr>
        </p:sp>
        <p:sp>
          <p:nvSpPr>
            <p:cNvPr id="76" name="TextBox 76"/>
            <p:cNvSpPr txBox="1"/>
            <p:nvPr/>
          </p:nvSpPr>
          <p:spPr>
            <a:xfrm>
              <a:off x="0" y="-28575"/>
              <a:ext cx="4325143" cy="569317"/>
            </a:xfrm>
            <a:prstGeom prst="rect">
              <a:avLst/>
            </a:prstGeom>
          </p:spPr>
          <p:txBody>
            <a:bodyPr lIns="0" tIns="0" rIns="0" bIns="0" rtlCol="0" anchor="t"/>
            <a:lstStyle/>
            <a:p>
              <a:pPr algn="r">
                <a:lnSpc>
                  <a:spcPts val="3187"/>
                </a:lnSpc>
              </a:pPr>
              <a:r>
                <a:rPr lang="en-US" sz="2499" b="1" spc="-51">
                  <a:solidFill>
                    <a:srgbClr val="272525"/>
                  </a:solidFill>
                  <a:latin typeface="Arimo Bold"/>
                  <a:ea typeface="Arimo Bold"/>
                  <a:cs typeface="Arimo Bold"/>
                  <a:sym typeface="Arimo Bold"/>
                </a:rPr>
                <a:t>Feature Scaling</a:t>
              </a:r>
            </a:p>
          </p:txBody>
        </p:sp>
      </p:grpSp>
      <p:grpSp>
        <p:nvGrpSpPr>
          <p:cNvPr id="77" name="Group 77"/>
          <p:cNvGrpSpPr/>
          <p:nvPr/>
        </p:nvGrpSpPr>
        <p:grpSpPr>
          <a:xfrm>
            <a:off x="965001" y="8118425"/>
            <a:ext cx="6662589" cy="882254"/>
            <a:chOff x="0" y="0"/>
            <a:chExt cx="8883452" cy="1176338"/>
          </a:xfrm>
        </p:grpSpPr>
        <p:sp>
          <p:nvSpPr>
            <p:cNvPr id="78" name="Freeform 78"/>
            <p:cNvSpPr/>
            <p:nvPr/>
          </p:nvSpPr>
          <p:spPr>
            <a:xfrm>
              <a:off x="0" y="0"/>
              <a:ext cx="8883452" cy="1176338"/>
            </a:xfrm>
            <a:custGeom>
              <a:avLst/>
              <a:gdLst/>
              <a:ahLst/>
              <a:cxnLst/>
              <a:rect l="l" t="t" r="r" b="b"/>
              <a:pathLst>
                <a:path w="8883452" h="1176338">
                  <a:moveTo>
                    <a:pt x="0" y="0"/>
                  </a:moveTo>
                  <a:lnTo>
                    <a:pt x="8883452" y="0"/>
                  </a:lnTo>
                  <a:lnTo>
                    <a:pt x="8883452" y="1176338"/>
                  </a:lnTo>
                  <a:lnTo>
                    <a:pt x="0" y="1176338"/>
                  </a:lnTo>
                  <a:close/>
                </a:path>
              </a:pathLst>
            </a:custGeom>
            <a:solidFill>
              <a:srgbClr val="000000">
                <a:alpha val="0"/>
              </a:srgbClr>
            </a:solidFill>
          </p:spPr>
        </p:sp>
        <p:sp>
          <p:nvSpPr>
            <p:cNvPr id="79" name="TextBox 79"/>
            <p:cNvSpPr txBox="1"/>
            <p:nvPr/>
          </p:nvSpPr>
          <p:spPr>
            <a:xfrm>
              <a:off x="0" y="-95250"/>
              <a:ext cx="8883452" cy="1271588"/>
            </a:xfrm>
            <a:prstGeom prst="rect">
              <a:avLst/>
            </a:prstGeom>
          </p:spPr>
          <p:txBody>
            <a:bodyPr lIns="0" tIns="0" rIns="0" bIns="0" rtlCol="0" anchor="t"/>
            <a:lstStyle/>
            <a:p>
              <a:pPr algn="r">
                <a:lnSpc>
                  <a:spcPts val="3437"/>
                </a:lnSpc>
              </a:pPr>
              <a:r>
                <a:rPr lang="en-US" sz="2125" spc="-43">
                  <a:solidFill>
                    <a:srgbClr val="272525"/>
                  </a:solidFill>
                  <a:latin typeface="Source Sans Pro"/>
                  <a:ea typeface="Source Sans Pro"/>
                  <a:cs typeface="Source Sans Pro"/>
                  <a:sym typeface="Source Sans Pro"/>
                </a:rPr>
                <a:t>Standard Scaling applied to numerical features (mean=0, standard deviation=1).</a:t>
              </a: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24384000" cy="13716000"/>
          </a:xfrm>
          <a:solidFill>
            <a:srgbClr val="F8E8E7"/>
          </a:solidFill>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grpFill/>
          </p:spPr>
        </p:sp>
      </p:grpSp>
      <p:grpSp>
        <p:nvGrpSpPr>
          <p:cNvPr id="5" name="Group 5"/>
          <p:cNvGrpSpPr/>
          <p:nvPr/>
        </p:nvGrpSpPr>
        <p:grpSpPr>
          <a:xfrm>
            <a:off x="1047155" y="2285405"/>
            <a:ext cx="7040612" cy="880021"/>
            <a:chOff x="0" y="0"/>
            <a:chExt cx="9387483" cy="1173362"/>
          </a:xfrm>
        </p:grpSpPr>
        <p:sp>
          <p:nvSpPr>
            <p:cNvPr id="6" name="Freeform 6"/>
            <p:cNvSpPr/>
            <p:nvPr/>
          </p:nvSpPr>
          <p:spPr>
            <a:xfrm>
              <a:off x="0" y="0"/>
              <a:ext cx="9387484" cy="1173362"/>
            </a:xfrm>
            <a:custGeom>
              <a:avLst/>
              <a:gdLst/>
              <a:ahLst/>
              <a:cxnLst/>
              <a:rect l="l" t="t" r="r" b="b"/>
              <a:pathLst>
                <a:path w="9387484" h="1173362">
                  <a:moveTo>
                    <a:pt x="0" y="0"/>
                  </a:moveTo>
                  <a:lnTo>
                    <a:pt x="9387484" y="0"/>
                  </a:lnTo>
                  <a:lnTo>
                    <a:pt x="9387484" y="1173362"/>
                  </a:lnTo>
                  <a:lnTo>
                    <a:pt x="0" y="1173362"/>
                  </a:lnTo>
                  <a:close/>
                </a:path>
              </a:pathLst>
            </a:custGeom>
            <a:solidFill>
              <a:srgbClr val="000000">
                <a:alpha val="0"/>
              </a:srgbClr>
            </a:solidFill>
          </p:spPr>
        </p:sp>
        <p:sp>
          <p:nvSpPr>
            <p:cNvPr id="7" name="TextBox 7"/>
            <p:cNvSpPr txBox="1"/>
            <p:nvPr/>
          </p:nvSpPr>
          <p:spPr>
            <a:xfrm>
              <a:off x="0" y="-57150"/>
              <a:ext cx="9387483" cy="1230512"/>
            </a:xfrm>
            <a:prstGeom prst="rect">
              <a:avLst/>
            </a:prstGeom>
          </p:spPr>
          <p:txBody>
            <a:bodyPr lIns="0" tIns="0" rIns="0" bIns="0" rtlCol="0" anchor="t"/>
            <a:lstStyle/>
            <a:p>
              <a:pPr algn="l">
                <a:lnSpc>
                  <a:spcPts val="6875"/>
                </a:lnSpc>
              </a:pPr>
              <a:r>
                <a:rPr lang="en-US" sz="5500" b="1" spc="-111">
                  <a:solidFill>
                    <a:srgbClr val="D73AD7"/>
                  </a:solidFill>
                  <a:latin typeface="Arimo Bold"/>
                  <a:ea typeface="Arimo Bold"/>
                  <a:cs typeface="Arimo Bold"/>
                  <a:sym typeface="Arimo Bold"/>
                </a:rPr>
                <a:t>Train/Test Split</a:t>
              </a:r>
            </a:p>
          </p:txBody>
        </p:sp>
      </p:grpSp>
      <p:grpSp>
        <p:nvGrpSpPr>
          <p:cNvPr id="8" name="Group 8"/>
          <p:cNvGrpSpPr/>
          <p:nvPr/>
        </p:nvGrpSpPr>
        <p:grpSpPr>
          <a:xfrm>
            <a:off x="1047155" y="3763864"/>
            <a:ext cx="16193690" cy="478780"/>
            <a:chOff x="0" y="0"/>
            <a:chExt cx="21591587" cy="638373"/>
          </a:xfrm>
        </p:grpSpPr>
        <p:sp>
          <p:nvSpPr>
            <p:cNvPr id="9" name="Freeform 9"/>
            <p:cNvSpPr/>
            <p:nvPr/>
          </p:nvSpPr>
          <p:spPr>
            <a:xfrm>
              <a:off x="0" y="0"/>
              <a:ext cx="21591588" cy="638373"/>
            </a:xfrm>
            <a:custGeom>
              <a:avLst/>
              <a:gdLst/>
              <a:ahLst/>
              <a:cxnLst/>
              <a:rect l="l" t="t" r="r" b="b"/>
              <a:pathLst>
                <a:path w="21591588" h="638373">
                  <a:moveTo>
                    <a:pt x="0" y="0"/>
                  </a:moveTo>
                  <a:lnTo>
                    <a:pt x="21591588" y="0"/>
                  </a:lnTo>
                  <a:lnTo>
                    <a:pt x="21591588" y="638373"/>
                  </a:lnTo>
                  <a:lnTo>
                    <a:pt x="0" y="638373"/>
                  </a:lnTo>
                  <a:close/>
                </a:path>
              </a:pathLst>
            </a:custGeom>
            <a:solidFill>
              <a:srgbClr val="000000">
                <a:alpha val="0"/>
              </a:srgbClr>
            </a:solidFill>
          </p:spPr>
        </p:sp>
        <p:sp>
          <p:nvSpPr>
            <p:cNvPr id="10" name="TextBox 10"/>
            <p:cNvSpPr txBox="1"/>
            <p:nvPr/>
          </p:nvSpPr>
          <p:spPr>
            <a:xfrm>
              <a:off x="0" y="-95250"/>
              <a:ext cx="21591587" cy="733623"/>
            </a:xfrm>
            <a:prstGeom prst="rect">
              <a:avLst/>
            </a:prstGeom>
          </p:spPr>
          <p:txBody>
            <a:bodyPr lIns="0" tIns="0" rIns="0" bIns="0" rtlCol="0" anchor="t"/>
            <a:lstStyle/>
            <a:p>
              <a:pPr algn="l">
                <a:lnSpc>
                  <a:spcPts val="3750"/>
                </a:lnSpc>
              </a:pPr>
              <a:r>
                <a:rPr lang="en-US" sz="2312" spc="-47">
                  <a:solidFill>
                    <a:srgbClr val="272525"/>
                  </a:solidFill>
                  <a:latin typeface="Source Sans Pro"/>
                  <a:ea typeface="Source Sans Pro"/>
                  <a:cs typeface="Source Sans Pro"/>
                  <a:sym typeface="Source Sans Pro"/>
                </a:rPr>
                <a:t>The data was split into features (independent variables) and the target (dependent variable).</a:t>
              </a:r>
            </a:p>
          </p:txBody>
        </p:sp>
      </p:grpSp>
      <p:grpSp>
        <p:nvGrpSpPr>
          <p:cNvPr id="11" name="Group 11"/>
          <p:cNvGrpSpPr/>
          <p:nvPr/>
        </p:nvGrpSpPr>
        <p:grpSpPr>
          <a:xfrm>
            <a:off x="1047155" y="4579144"/>
            <a:ext cx="16193690" cy="967085"/>
            <a:chOff x="0" y="0"/>
            <a:chExt cx="21591587" cy="1289447"/>
          </a:xfrm>
        </p:grpSpPr>
        <p:sp>
          <p:nvSpPr>
            <p:cNvPr id="12" name="Freeform 12"/>
            <p:cNvSpPr/>
            <p:nvPr/>
          </p:nvSpPr>
          <p:spPr>
            <a:xfrm>
              <a:off x="0" y="0"/>
              <a:ext cx="21591588" cy="1289447"/>
            </a:xfrm>
            <a:custGeom>
              <a:avLst/>
              <a:gdLst/>
              <a:ahLst/>
              <a:cxnLst/>
              <a:rect l="l" t="t" r="r" b="b"/>
              <a:pathLst>
                <a:path w="21591588" h="1289447">
                  <a:moveTo>
                    <a:pt x="0" y="0"/>
                  </a:moveTo>
                  <a:lnTo>
                    <a:pt x="21591588" y="0"/>
                  </a:lnTo>
                  <a:lnTo>
                    <a:pt x="21591588" y="1289447"/>
                  </a:lnTo>
                  <a:lnTo>
                    <a:pt x="0" y="1289447"/>
                  </a:lnTo>
                  <a:close/>
                </a:path>
              </a:pathLst>
            </a:custGeom>
            <a:solidFill>
              <a:srgbClr val="000000">
                <a:alpha val="0"/>
              </a:srgbClr>
            </a:solidFill>
          </p:spPr>
        </p:sp>
        <p:sp>
          <p:nvSpPr>
            <p:cNvPr id="13" name="TextBox 13"/>
            <p:cNvSpPr txBox="1"/>
            <p:nvPr/>
          </p:nvSpPr>
          <p:spPr>
            <a:xfrm>
              <a:off x="0" y="-95250"/>
              <a:ext cx="21591587" cy="1384697"/>
            </a:xfrm>
            <a:prstGeom prst="rect">
              <a:avLst/>
            </a:prstGeom>
          </p:spPr>
          <p:txBody>
            <a:bodyPr lIns="0" tIns="0" rIns="0" bIns="0" rtlCol="0" anchor="t"/>
            <a:lstStyle/>
            <a:p>
              <a:pPr algn="l">
                <a:lnSpc>
                  <a:spcPts val="3750"/>
                </a:lnSpc>
              </a:pPr>
              <a:r>
                <a:rPr lang="en-US" sz="2312" spc="-47" dirty="0">
                  <a:solidFill>
                    <a:srgbClr val="272525"/>
                  </a:solidFill>
                  <a:latin typeface="Source Sans Pro"/>
                  <a:ea typeface="Source Sans Pro"/>
                  <a:cs typeface="Source Sans Pro"/>
                  <a:sym typeface="Source Sans Pro"/>
                </a:rPr>
                <a:t>A random state ensures consistent splitting. Stratify=y keeps the original proportion of the target variable in both training and testing sets.</a:t>
              </a:r>
            </a:p>
          </p:txBody>
        </p:sp>
      </p:grpSp>
      <p:grpSp>
        <p:nvGrpSpPr>
          <p:cNvPr id="14" name="Group 14"/>
          <p:cNvGrpSpPr/>
          <p:nvPr/>
        </p:nvGrpSpPr>
        <p:grpSpPr>
          <a:xfrm>
            <a:off x="1047155" y="5882729"/>
            <a:ext cx="16193690" cy="478780"/>
            <a:chOff x="0" y="0"/>
            <a:chExt cx="21591587" cy="638373"/>
          </a:xfrm>
        </p:grpSpPr>
        <p:sp>
          <p:nvSpPr>
            <p:cNvPr id="15" name="Freeform 15"/>
            <p:cNvSpPr/>
            <p:nvPr/>
          </p:nvSpPr>
          <p:spPr>
            <a:xfrm>
              <a:off x="0" y="0"/>
              <a:ext cx="21591588" cy="638373"/>
            </a:xfrm>
            <a:custGeom>
              <a:avLst/>
              <a:gdLst/>
              <a:ahLst/>
              <a:cxnLst/>
              <a:rect l="l" t="t" r="r" b="b"/>
              <a:pathLst>
                <a:path w="21591588" h="638373">
                  <a:moveTo>
                    <a:pt x="0" y="0"/>
                  </a:moveTo>
                  <a:lnTo>
                    <a:pt x="21591588" y="0"/>
                  </a:lnTo>
                  <a:lnTo>
                    <a:pt x="21591588" y="638373"/>
                  </a:lnTo>
                  <a:lnTo>
                    <a:pt x="0" y="638373"/>
                  </a:lnTo>
                  <a:close/>
                </a:path>
              </a:pathLst>
            </a:custGeom>
            <a:solidFill>
              <a:srgbClr val="000000">
                <a:alpha val="0"/>
              </a:srgbClr>
            </a:solidFill>
          </p:spPr>
        </p:sp>
        <p:sp>
          <p:nvSpPr>
            <p:cNvPr id="16" name="TextBox 16"/>
            <p:cNvSpPr txBox="1"/>
            <p:nvPr/>
          </p:nvSpPr>
          <p:spPr>
            <a:xfrm>
              <a:off x="0" y="-95250"/>
              <a:ext cx="21591587" cy="733623"/>
            </a:xfrm>
            <a:prstGeom prst="rect">
              <a:avLst/>
            </a:prstGeom>
          </p:spPr>
          <p:txBody>
            <a:bodyPr lIns="0" tIns="0" rIns="0" bIns="0" rtlCol="0" anchor="t"/>
            <a:lstStyle/>
            <a:p>
              <a:pPr algn="l">
                <a:lnSpc>
                  <a:spcPts val="3750"/>
                </a:lnSpc>
              </a:pPr>
              <a:r>
                <a:rPr lang="en-US" sz="2312" b="1" spc="-47">
                  <a:solidFill>
                    <a:srgbClr val="272525"/>
                  </a:solidFill>
                  <a:latin typeface="Source Sans Pro Bold"/>
                  <a:ea typeface="Source Sans Pro Bold"/>
                  <a:cs typeface="Source Sans Pro Bold"/>
                  <a:sym typeface="Source Sans Pro Bold"/>
                </a:rPr>
                <a:t>Splitting Data into X &amp; y</a:t>
              </a:r>
            </a:p>
          </p:txBody>
        </p:sp>
      </p:grpSp>
      <p:grpSp>
        <p:nvGrpSpPr>
          <p:cNvPr id="17" name="Group 17"/>
          <p:cNvGrpSpPr/>
          <p:nvPr/>
        </p:nvGrpSpPr>
        <p:grpSpPr>
          <a:xfrm>
            <a:off x="1047155" y="6698010"/>
            <a:ext cx="16193690" cy="478780"/>
            <a:chOff x="0" y="0"/>
            <a:chExt cx="21591587" cy="638373"/>
          </a:xfrm>
        </p:grpSpPr>
        <p:sp>
          <p:nvSpPr>
            <p:cNvPr id="18" name="Freeform 18"/>
            <p:cNvSpPr/>
            <p:nvPr/>
          </p:nvSpPr>
          <p:spPr>
            <a:xfrm>
              <a:off x="0" y="0"/>
              <a:ext cx="21591588" cy="638373"/>
            </a:xfrm>
            <a:custGeom>
              <a:avLst/>
              <a:gdLst/>
              <a:ahLst/>
              <a:cxnLst/>
              <a:rect l="l" t="t" r="r" b="b"/>
              <a:pathLst>
                <a:path w="21591588" h="638373">
                  <a:moveTo>
                    <a:pt x="0" y="0"/>
                  </a:moveTo>
                  <a:lnTo>
                    <a:pt x="21591588" y="0"/>
                  </a:lnTo>
                  <a:lnTo>
                    <a:pt x="21591588" y="638373"/>
                  </a:lnTo>
                  <a:lnTo>
                    <a:pt x="0" y="638373"/>
                  </a:lnTo>
                  <a:close/>
                </a:path>
              </a:pathLst>
            </a:custGeom>
            <a:solidFill>
              <a:srgbClr val="000000">
                <a:alpha val="0"/>
              </a:srgbClr>
            </a:solidFill>
          </p:spPr>
        </p:sp>
        <p:sp>
          <p:nvSpPr>
            <p:cNvPr id="19" name="TextBox 19"/>
            <p:cNvSpPr txBox="1"/>
            <p:nvPr/>
          </p:nvSpPr>
          <p:spPr>
            <a:xfrm>
              <a:off x="0" y="-95250"/>
              <a:ext cx="21591587" cy="733623"/>
            </a:xfrm>
            <a:prstGeom prst="rect">
              <a:avLst/>
            </a:prstGeom>
          </p:spPr>
          <p:txBody>
            <a:bodyPr lIns="0" tIns="0" rIns="0" bIns="0" rtlCol="0" anchor="t"/>
            <a:lstStyle/>
            <a:p>
              <a:pPr algn="l">
                <a:lnSpc>
                  <a:spcPts val="3750"/>
                </a:lnSpc>
              </a:pPr>
              <a:r>
                <a:rPr lang="en-US" sz="2312" spc="-47">
                  <a:solidFill>
                    <a:srgbClr val="272525"/>
                  </a:solidFill>
                  <a:latin typeface="Source Sans Pro"/>
                  <a:ea typeface="Source Sans Pro"/>
                  <a:cs typeface="Source Sans Pro"/>
                  <a:sym typeface="Source Sans Pro"/>
                </a:rPr>
                <a:t>The dataset was divided into a training set (80%) and a testing set (30%).</a:t>
              </a:r>
            </a:p>
          </p:txBody>
        </p:sp>
      </p:grpSp>
      <p:grpSp>
        <p:nvGrpSpPr>
          <p:cNvPr id="20" name="Group 20"/>
          <p:cNvGrpSpPr/>
          <p:nvPr/>
        </p:nvGrpSpPr>
        <p:grpSpPr>
          <a:xfrm>
            <a:off x="1047155" y="7513290"/>
            <a:ext cx="16193690" cy="488305"/>
            <a:chOff x="0" y="0"/>
            <a:chExt cx="21591587" cy="651073"/>
          </a:xfrm>
        </p:grpSpPr>
        <p:sp>
          <p:nvSpPr>
            <p:cNvPr id="21" name="Freeform 21"/>
            <p:cNvSpPr/>
            <p:nvPr/>
          </p:nvSpPr>
          <p:spPr>
            <a:xfrm>
              <a:off x="0" y="0"/>
              <a:ext cx="21591588" cy="651073"/>
            </a:xfrm>
            <a:custGeom>
              <a:avLst/>
              <a:gdLst/>
              <a:ahLst/>
              <a:cxnLst/>
              <a:rect l="l" t="t" r="r" b="b"/>
              <a:pathLst>
                <a:path w="21591588" h="651073">
                  <a:moveTo>
                    <a:pt x="0" y="0"/>
                  </a:moveTo>
                  <a:lnTo>
                    <a:pt x="21591588" y="0"/>
                  </a:lnTo>
                  <a:lnTo>
                    <a:pt x="21591588" y="651073"/>
                  </a:lnTo>
                  <a:lnTo>
                    <a:pt x="0" y="651073"/>
                  </a:lnTo>
                  <a:close/>
                </a:path>
              </a:pathLst>
            </a:custGeom>
            <a:solidFill>
              <a:srgbClr val="000000">
                <a:alpha val="0"/>
              </a:srgbClr>
            </a:solidFill>
          </p:spPr>
        </p:sp>
        <p:sp>
          <p:nvSpPr>
            <p:cNvPr id="22" name="TextBox 22"/>
            <p:cNvSpPr txBox="1"/>
            <p:nvPr/>
          </p:nvSpPr>
          <p:spPr>
            <a:xfrm>
              <a:off x="0" y="-95250"/>
              <a:ext cx="21591587" cy="746323"/>
            </a:xfrm>
            <a:prstGeom prst="rect">
              <a:avLst/>
            </a:prstGeom>
          </p:spPr>
          <p:txBody>
            <a:bodyPr lIns="0" tIns="0" rIns="0" bIns="0" rtlCol="0" anchor="t"/>
            <a:lstStyle/>
            <a:p>
              <a:pPr algn="l">
                <a:lnSpc>
                  <a:spcPts val="3750"/>
                </a:lnSpc>
              </a:pPr>
              <a:r>
                <a:rPr lang="en-US" sz="2312" spc="-47">
                  <a:solidFill>
                    <a:srgbClr val="272525"/>
                  </a:solidFill>
                  <a:latin typeface="Source Sans Pro"/>
                  <a:ea typeface="Source Sans Pro"/>
                  <a:cs typeface="Source Sans Pro"/>
                  <a:sym typeface="Source Sans Pro"/>
                </a:rPr>
                <a:t>X represents the features, and y represents the target we want to predict.</a:t>
              </a: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24384000" cy="13716000"/>
          </a:xfrm>
          <a:solidFill>
            <a:srgbClr val="F8E8E7"/>
          </a:solidFill>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grpFill/>
          </p:spPr>
        </p:sp>
      </p:grpSp>
      <p:grpSp>
        <p:nvGrpSpPr>
          <p:cNvPr id="5" name="Group 5"/>
          <p:cNvGrpSpPr/>
          <p:nvPr/>
        </p:nvGrpSpPr>
        <p:grpSpPr>
          <a:xfrm>
            <a:off x="974824" y="790278"/>
            <a:ext cx="6553646" cy="819299"/>
            <a:chOff x="0" y="0"/>
            <a:chExt cx="8738195" cy="1092398"/>
          </a:xfrm>
        </p:grpSpPr>
        <p:sp>
          <p:nvSpPr>
            <p:cNvPr id="6" name="Freeform 6"/>
            <p:cNvSpPr/>
            <p:nvPr/>
          </p:nvSpPr>
          <p:spPr>
            <a:xfrm>
              <a:off x="0" y="0"/>
              <a:ext cx="8738195" cy="1092398"/>
            </a:xfrm>
            <a:custGeom>
              <a:avLst/>
              <a:gdLst/>
              <a:ahLst/>
              <a:cxnLst/>
              <a:rect l="l" t="t" r="r" b="b"/>
              <a:pathLst>
                <a:path w="8738195" h="1092398">
                  <a:moveTo>
                    <a:pt x="0" y="0"/>
                  </a:moveTo>
                  <a:lnTo>
                    <a:pt x="8738195" y="0"/>
                  </a:lnTo>
                  <a:lnTo>
                    <a:pt x="8738195" y="1092398"/>
                  </a:lnTo>
                  <a:lnTo>
                    <a:pt x="0" y="1092398"/>
                  </a:lnTo>
                  <a:close/>
                </a:path>
              </a:pathLst>
            </a:custGeom>
            <a:solidFill>
              <a:srgbClr val="000000">
                <a:alpha val="0"/>
              </a:srgbClr>
            </a:solidFill>
          </p:spPr>
        </p:sp>
        <p:sp>
          <p:nvSpPr>
            <p:cNvPr id="7" name="TextBox 7"/>
            <p:cNvSpPr txBox="1"/>
            <p:nvPr/>
          </p:nvSpPr>
          <p:spPr>
            <a:xfrm>
              <a:off x="0" y="-57150"/>
              <a:ext cx="8738195" cy="1149548"/>
            </a:xfrm>
            <a:prstGeom prst="rect">
              <a:avLst/>
            </a:prstGeom>
          </p:spPr>
          <p:txBody>
            <a:bodyPr lIns="0" tIns="0" rIns="0" bIns="0" rtlCol="0" anchor="t"/>
            <a:lstStyle/>
            <a:p>
              <a:pPr algn="l">
                <a:lnSpc>
                  <a:spcPts val="6437"/>
                </a:lnSpc>
              </a:pPr>
              <a:r>
                <a:rPr lang="en-US" sz="5125" b="1" spc="-103">
                  <a:solidFill>
                    <a:srgbClr val="D73AD7"/>
                  </a:solidFill>
                  <a:latin typeface="Arimo Bold"/>
                  <a:ea typeface="Arimo Bold"/>
                  <a:cs typeface="Arimo Bold"/>
                  <a:sym typeface="Arimo Bold"/>
                </a:rPr>
                <a:t>Model Selection</a:t>
              </a:r>
            </a:p>
          </p:txBody>
        </p:sp>
      </p:grpSp>
      <p:grpSp>
        <p:nvGrpSpPr>
          <p:cNvPr id="8" name="Group 8"/>
          <p:cNvGrpSpPr/>
          <p:nvPr/>
        </p:nvGrpSpPr>
        <p:grpSpPr>
          <a:xfrm>
            <a:off x="970061" y="2301031"/>
            <a:ext cx="7412831" cy="357634"/>
            <a:chOff x="0" y="0"/>
            <a:chExt cx="9883775" cy="476845"/>
          </a:xfrm>
        </p:grpSpPr>
        <p:sp>
          <p:nvSpPr>
            <p:cNvPr id="9" name="Freeform 9"/>
            <p:cNvSpPr/>
            <p:nvPr/>
          </p:nvSpPr>
          <p:spPr>
            <a:xfrm>
              <a:off x="6350" y="6350"/>
              <a:ext cx="9871075" cy="464185"/>
            </a:xfrm>
            <a:custGeom>
              <a:avLst/>
              <a:gdLst/>
              <a:ahLst/>
              <a:cxnLst/>
              <a:rect l="l" t="t" r="r" b="b"/>
              <a:pathLst>
                <a:path w="9871075" h="464185">
                  <a:moveTo>
                    <a:pt x="0" y="155956"/>
                  </a:moveTo>
                  <a:cubicBezTo>
                    <a:pt x="0" y="69850"/>
                    <a:pt x="71628" y="0"/>
                    <a:pt x="160020" y="0"/>
                  </a:cubicBezTo>
                  <a:lnTo>
                    <a:pt x="9711055" y="0"/>
                  </a:lnTo>
                  <a:cubicBezTo>
                    <a:pt x="9799448" y="0"/>
                    <a:pt x="9871075" y="69850"/>
                    <a:pt x="9871075" y="155956"/>
                  </a:cubicBezTo>
                  <a:lnTo>
                    <a:pt x="9871075" y="308102"/>
                  </a:lnTo>
                  <a:cubicBezTo>
                    <a:pt x="9871075" y="394208"/>
                    <a:pt x="9799448" y="464058"/>
                    <a:pt x="9711055" y="464058"/>
                  </a:cubicBezTo>
                  <a:lnTo>
                    <a:pt x="160020" y="464058"/>
                  </a:lnTo>
                  <a:cubicBezTo>
                    <a:pt x="71628" y="464185"/>
                    <a:pt x="0" y="394335"/>
                    <a:pt x="0" y="308102"/>
                  </a:cubicBezTo>
                  <a:close/>
                </a:path>
              </a:pathLst>
            </a:custGeom>
            <a:solidFill>
              <a:srgbClr val="F4D4F7"/>
            </a:solidFill>
          </p:spPr>
        </p:sp>
        <p:sp>
          <p:nvSpPr>
            <p:cNvPr id="10" name="Freeform 10"/>
            <p:cNvSpPr/>
            <p:nvPr/>
          </p:nvSpPr>
          <p:spPr>
            <a:xfrm>
              <a:off x="0" y="0"/>
              <a:ext cx="9883775" cy="476885"/>
            </a:xfrm>
            <a:custGeom>
              <a:avLst/>
              <a:gdLst/>
              <a:ahLst/>
              <a:cxnLst/>
              <a:rect l="l" t="t" r="r" b="b"/>
              <a:pathLst>
                <a:path w="9883775" h="476885">
                  <a:moveTo>
                    <a:pt x="0" y="162306"/>
                  </a:moveTo>
                  <a:cubicBezTo>
                    <a:pt x="0" y="72517"/>
                    <a:pt x="74676" y="0"/>
                    <a:pt x="166370" y="0"/>
                  </a:cubicBezTo>
                  <a:lnTo>
                    <a:pt x="9717405" y="0"/>
                  </a:lnTo>
                  <a:lnTo>
                    <a:pt x="9717405" y="6350"/>
                  </a:lnTo>
                  <a:lnTo>
                    <a:pt x="9717405" y="0"/>
                  </a:lnTo>
                  <a:cubicBezTo>
                    <a:pt x="9809099" y="0"/>
                    <a:pt x="9883775" y="72517"/>
                    <a:pt x="9883775" y="162306"/>
                  </a:cubicBezTo>
                  <a:lnTo>
                    <a:pt x="9877425" y="162306"/>
                  </a:lnTo>
                  <a:lnTo>
                    <a:pt x="9883775" y="162306"/>
                  </a:lnTo>
                  <a:lnTo>
                    <a:pt x="9883775" y="314452"/>
                  </a:lnTo>
                  <a:lnTo>
                    <a:pt x="9877425" y="314452"/>
                  </a:lnTo>
                  <a:lnTo>
                    <a:pt x="9883775" y="314452"/>
                  </a:lnTo>
                  <a:cubicBezTo>
                    <a:pt x="9883775" y="404241"/>
                    <a:pt x="9809099" y="476758"/>
                    <a:pt x="9717405" y="476758"/>
                  </a:cubicBezTo>
                  <a:lnTo>
                    <a:pt x="9717405" y="470408"/>
                  </a:lnTo>
                  <a:lnTo>
                    <a:pt x="9717405" y="476758"/>
                  </a:lnTo>
                  <a:lnTo>
                    <a:pt x="166370" y="476758"/>
                  </a:lnTo>
                  <a:lnTo>
                    <a:pt x="166370" y="470408"/>
                  </a:lnTo>
                  <a:lnTo>
                    <a:pt x="166370" y="476758"/>
                  </a:lnTo>
                  <a:cubicBezTo>
                    <a:pt x="74676" y="476885"/>
                    <a:pt x="0" y="404368"/>
                    <a:pt x="0" y="314452"/>
                  </a:cubicBezTo>
                  <a:lnTo>
                    <a:pt x="0" y="162306"/>
                  </a:lnTo>
                  <a:lnTo>
                    <a:pt x="6350" y="162306"/>
                  </a:lnTo>
                  <a:lnTo>
                    <a:pt x="0" y="162306"/>
                  </a:lnTo>
                  <a:moveTo>
                    <a:pt x="12700" y="162306"/>
                  </a:moveTo>
                  <a:lnTo>
                    <a:pt x="12700" y="314452"/>
                  </a:lnTo>
                  <a:lnTo>
                    <a:pt x="6350" y="314452"/>
                  </a:lnTo>
                  <a:lnTo>
                    <a:pt x="12700" y="314452"/>
                  </a:lnTo>
                  <a:cubicBezTo>
                    <a:pt x="12700" y="396875"/>
                    <a:pt x="81407" y="464058"/>
                    <a:pt x="166370" y="464058"/>
                  </a:cubicBezTo>
                  <a:lnTo>
                    <a:pt x="9717405" y="464058"/>
                  </a:lnTo>
                  <a:cubicBezTo>
                    <a:pt x="9802495" y="464058"/>
                    <a:pt x="9871075" y="396875"/>
                    <a:pt x="9871075" y="314452"/>
                  </a:cubicBezTo>
                  <a:lnTo>
                    <a:pt x="9871075" y="162306"/>
                  </a:lnTo>
                  <a:cubicBezTo>
                    <a:pt x="9871075" y="79883"/>
                    <a:pt x="9802368" y="12700"/>
                    <a:pt x="9717405" y="12700"/>
                  </a:cubicBezTo>
                  <a:lnTo>
                    <a:pt x="166370" y="12700"/>
                  </a:lnTo>
                  <a:lnTo>
                    <a:pt x="166370" y="6350"/>
                  </a:lnTo>
                  <a:lnTo>
                    <a:pt x="166370" y="12700"/>
                  </a:lnTo>
                  <a:cubicBezTo>
                    <a:pt x="81407" y="12700"/>
                    <a:pt x="12700" y="79883"/>
                    <a:pt x="12700" y="162306"/>
                  </a:cubicBezTo>
                  <a:close/>
                </a:path>
              </a:pathLst>
            </a:custGeom>
            <a:solidFill>
              <a:srgbClr val="DABADD"/>
            </a:solidFill>
          </p:spPr>
        </p:sp>
      </p:grpSp>
      <p:grpSp>
        <p:nvGrpSpPr>
          <p:cNvPr id="11" name="Group 11"/>
          <p:cNvGrpSpPr/>
          <p:nvPr/>
        </p:nvGrpSpPr>
        <p:grpSpPr>
          <a:xfrm>
            <a:off x="974824" y="3001864"/>
            <a:ext cx="3932188" cy="491430"/>
            <a:chOff x="0" y="0"/>
            <a:chExt cx="5242917" cy="655240"/>
          </a:xfrm>
        </p:grpSpPr>
        <p:sp>
          <p:nvSpPr>
            <p:cNvPr id="12" name="Freeform 12"/>
            <p:cNvSpPr/>
            <p:nvPr/>
          </p:nvSpPr>
          <p:spPr>
            <a:xfrm>
              <a:off x="0" y="0"/>
              <a:ext cx="5242917" cy="655240"/>
            </a:xfrm>
            <a:custGeom>
              <a:avLst/>
              <a:gdLst/>
              <a:ahLst/>
              <a:cxnLst/>
              <a:rect l="l" t="t" r="r" b="b"/>
              <a:pathLst>
                <a:path w="5242917" h="655240">
                  <a:moveTo>
                    <a:pt x="0" y="0"/>
                  </a:moveTo>
                  <a:lnTo>
                    <a:pt x="5242917" y="0"/>
                  </a:lnTo>
                  <a:lnTo>
                    <a:pt x="5242917" y="655240"/>
                  </a:lnTo>
                  <a:lnTo>
                    <a:pt x="0" y="655240"/>
                  </a:lnTo>
                  <a:close/>
                </a:path>
              </a:pathLst>
            </a:custGeom>
            <a:solidFill>
              <a:srgbClr val="000000">
                <a:alpha val="0"/>
              </a:srgbClr>
            </a:solidFill>
          </p:spPr>
        </p:sp>
        <p:sp>
          <p:nvSpPr>
            <p:cNvPr id="13" name="TextBox 13"/>
            <p:cNvSpPr txBox="1"/>
            <p:nvPr/>
          </p:nvSpPr>
          <p:spPr>
            <a:xfrm>
              <a:off x="0" y="-38100"/>
              <a:ext cx="5242917" cy="693340"/>
            </a:xfrm>
            <a:prstGeom prst="rect">
              <a:avLst/>
            </a:prstGeom>
          </p:spPr>
          <p:txBody>
            <a:bodyPr lIns="0" tIns="0" rIns="0" bIns="0" rtlCol="0" anchor="t"/>
            <a:lstStyle/>
            <a:p>
              <a:pPr algn="l">
                <a:lnSpc>
                  <a:spcPts val="3812"/>
                </a:lnSpc>
              </a:pPr>
              <a:r>
                <a:rPr lang="en-US" sz="3062" b="1" spc="-62">
                  <a:solidFill>
                    <a:srgbClr val="272525"/>
                  </a:solidFill>
                  <a:latin typeface="Arimo Bold"/>
                  <a:ea typeface="Arimo Bold"/>
                  <a:cs typeface="Arimo Bold"/>
                  <a:sym typeface="Arimo Bold"/>
                </a:rPr>
                <a:t>Models used:</a:t>
              </a:r>
            </a:p>
          </p:txBody>
        </p:sp>
      </p:grpSp>
      <p:grpSp>
        <p:nvGrpSpPr>
          <p:cNvPr id="14" name="Group 14"/>
          <p:cNvGrpSpPr/>
          <p:nvPr/>
        </p:nvGrpSpPr>
        <p:grpSpPr>
          <a:xfrm>
            <a:off x="974824" y="3660279"/>
            <a:ext cx="7960221" cy="891480"/>
            <a:chOff x="0" y="0"/>
            <a:chExt cx="10613628" cy="1188640"/>
          </a:xfrm>
        </p:grpSpPr>
        <p:sp>
          <p:nvSpPr>
            <p:cNvPr id="15" name="Freeform 15"/>
            <p:cNvSpPr/>
            <p:nvPr/>
          </p:nvSpPr>
          <p:spPr>
            <a:xfrm>
              <a:off x="0" y="0"/>
              <a:ext cx="10613628" cy="1188640"/>
            </a:xfrm>
            <a:custGeom>
              <a:avLst/>
              <a:gdLst/>
              <a:ahLst/>
              <a:cxnLst/>
              <a:rect l="l" t="t" r="r" b="b"/>
              <a:pathLst>
                <a:path w="10613628" h="1188640">
                  <a:moveTo>
                    <a:pt x="0" y="0"/>
                  </a:moveTo>
                  <a:lnTo>
                    <a:pt x="10613628" y="0"/>
                  </a:lnTo>
                  <a:lnTo>
                    <a:pt x="10613628" y="1188640"/>
                  </a:lnTo>
                  <a:lnTo>
                    <a:pt x="0" y="1188640"/>
                  </a:lnTo>
                  <a:close/>
                </a:path>
              </a:pathLst>
            </a:custGeom>
            <a:solidFill>
              <a:srgbClr val="000000">
                <a:alpha val="0"/>
              </a:srgbClr>
            </a:solidFill>
          </p:spPr>
        </p:sp>
        <p:sp>
          <p:nvSpPr>
            <p:cNvPr id="16" name="TextBox 16"/>
            <p:cNvSpPr txBox="1"/>
            <p:nvPr/>
          </p:nvSpPr>
          <p:spPr>
            <a:xfrm>
              <a:off x="0" y="-95250"/>
              <a:ext cx="10613628" cy="1283890"/>
            </a:xfrm>
            <a:prstGeom prst="rect">
              <a:avLst/>
            </a:prstGeom>
          </p:spPr>
          <p:txBody>
            <a:bodyPr lIns="0" tIns="0" rIns="0" bIns="0" rtlCol="0" anchor="t"/>
            <a:lstStyle/>
            <a:p>
              <a:pPr marL="329902" lvl="1" indent="-164951" algn="l">
                <a:lnSpc>
                  <a:spcPts val="3500"/>
                </a:lnSpc>
                <a:buFont typeface="Arial"/>
                <a:buChar char="•"/>
              </a:pPr>
              <a:r>
                <a:rPr lang="en-US" sz="2187" b="1" spc="-43">
                  <a:solidFill>
                    <a:srgbClr val="272525"/>
                  </a:solidFill>
                  <a:latin typeface="Source Sans Pro Bold"/>
                  <a:ea typeface="Source Sans Pro Bold"/>
                  <a:cs typeface="Source Sans Pro Bold"/>
                  <a:sym typeface="Source Sans Pro Bold"/>
                </a:rPr>
                <a:t>Decision Tree:</a:t>
              </a:r>
              <a:r>
                <a:rPr lang="en-US" sz="2187" spc="-43">
                  <a:solidFill>
                    <a:srgbClr val="272525"/>
                  </a:solidFill>
                  <a:latin typeface="Source Sans Pro"/>
                  <a:ea typeface="Source Sans Pro"/>
                  <a:cs typeface="Source Sans Pro"/>
                  <a:sym typeface="Source Sans Pro"/>
                </a:rPr>
                <a:t> Provides an easy-to-interpret decision-making process and captures non-linear relationships.</a:t>
              </a:r>
            </a:p>
          </p:txBody>
        </p:sp>
      </p:grpSp>
      <p:grpSp>
        <p:nvGrpSpPr>
          <p:cNvPr id="17" name="Group 17"/>
          <p:cNvGrpSpPr/>
          <p:nvPr/>
        </p:nvGrpSpPr>
        <p:grpSpPr>
          <a:xfrm>
            <a:off x="974824" y="4649241"/>
            <a:ext cx="7960221" cy="891480"/>
            <a:chOff x="0" y="0"/>
            <a:chExt cx="10613628" cy="1188640"/>
          </a:xfrm>
        </p:grpSpPr>
        <p:sp>
          <p:nvSpPr>
            <p:cNvPr id="18" name="Freeform 18"/>
            <p:cNvSpPr/>
            <p:nvPr/>
          </p:nvSpPr>
          <p:spPr>
            <a:xfrm>
              <a:off x="0" y="0"/>
              <a:ext cx="10613628" cy="1188640"/>
            </a:xfrm>
            <a:custGeom>
              <a:avLst/>
              <a:gdLst/>
              <a:ahLst/>
              <a:cxnLst/>
              <a:rect l="l" t="t" r="r" b="b"/>
              <a:pathLst>
                <a:path w="10613628" h="1188640">
                  <a:moveTo>
                    <a:pt x="0" y="0"/>
                  </a:moveTo>
                  <a:lnTo>
                    <a:pt x="10613628" y="0"/>
                  </a:lnTo>
                  <a:lnTo>
                    <a:pt x="10613628" y="1188640"/>
                  </a:lnTo>
                  <a:lnTo>
                    <a:pt x="0" y="1188640"/>
                  </a:lnTo>
                  <a:close/>
                </a:path>
              </a:pathLst>
            </a:custGeom>
            <a:solidFill>
              <a:srgbClr val="000000">
                <a:alpha val="0"/>
              </a:srgbClr>
            </a:solidFill>
          </p:spPr>
        </p:sp>
        <p:sp>
          <p:nvSpPr>
            <p:cNvPr id="19" name="TextBox 19"/>
            <p:cNvSpPr txBox="1"/>
            <p:nvPr/>
          </p:nvSpPr>
          <p:spPr>
            <a:xfrm>
              <a:off x="0" y="-95250"/>
              <a:ext cx="10613628" cy="1283890"/>
            </a:xfrm>
            <a:prstGeom prst="rect">
              <a:avLst/>
            </a:prstGeom>
          </p:spPr>
          <p:txBody>
            <a:bodyPr lIns="0" tIns="0" rIns="0" bIns="0" rtlCol="0" anchor="t"/>
            <a:lstStyle/>
            <a:p>
              <a:pPr marL="329902" lvl="1" indent="-164951" algn="l">
                <a:lnSpc>
                  <a:spcPts val="3500"/>
                </a:lnSpc>
                <a:buFont typeface="Arial"/>
                <a:buChar char="•"/>
              </a:pPr>
              <a:r>
                <a:rPr lang="en-US" sz="2187" b="1" spc="-43">
                  <a:solidFill>
                    <a:srgbClr val="272525"/>
                  </a:solidFill>
                  <a:latin typeface="Source Sans Pro Bold"/>
                  <a:ea typeface="Source Sans Pro Bold"/>
                  <a:cs typeface="Source Sans Pro Bold"/>
                  <a:sym typeface="Source Sans Pro Bold"/>
                </a:rPr>
                <a:t>Random Forest:</a:t>
              </a:r>
              <a:r>
                <a:rPr lang="en-US" sz="2187" spc="-43">
                  <a:solidFill>
                    <a:srgbClr val="272525"/>
                  </a:solidFill>
                  <a:latin typeface="Source Sans Pro"/>
                  <a:ea typeface="Source Sans Pro"/>
                  <a:cs typeface="Source Sans Pro"/>
                  <a:sym typeface="Source Sans Pro"/>
                </a:rPr>
                <a:t> Enhances predictive performance by reducing overfitting and provides robust results.</a:t>
              </a:r>
            </a:p>
          </p:txBody>
        </p:sp>
      </p:grpSp>
      <p:grpSp>
        <p:nvGrpSpPr>
          <p:cNvPr id="20" name="Group 20"/>
          <p:cNvGrpSpPr/>
          <p:nvPr/>
        </p:nvGrpSpPr>
        <p:grpSpPr>
          <a:xfrm>
            <a:off x="974824" y="5638205"/>
            <a:ext cx="7960221" cy="891480"/>
            <a:chOff x="0" y="0"/>
            <a:chExt cx="10613628" cy="1188640"/>
          </a:xfrm>
        </p:grpSpPr>
        <p:sp>
          <p:nvSpPr>
            <p:cNvPr id="21" name="Freeform 21"/>
            <p:cNvSpPr/>
            <p:nvPr/>
          </p:nvSpPr>
          <p:spPr>
            <a:xfrm>
              <a:off x="0" y="0"/>
              <a:ext cx="10613628" cy="1188640"/>
            </a:xfrm>
            <a:custGeom>
              <a:avLst/>
              <a:gdLst/>
              <a:ahLst/>
              <a:cxnLst/>
              <a:rect l="l" t="t" r="r" b="b"/>
              <a:pathLst>
                <a:path w="10613628" h="1188640">
                  <a:moveTo>
                    <a:pt x="0" y="0"/>
                  </a:moveTo>
                  <a:lnTo>
                    <a:pt x="10613628" y="0"/>
                  </a:lnTo>
                  <a:lnTo>
                    <a:pt x="10613628" y="1188640"/>
                  </a:lnTo>
                  <a:lnTo>
                    <a:pt x="0" y="1188640"/>
                  </a:lnTo>
                  <a:close/>
                </a:path>
              </a:pathLst>
            </a:custGeom>
            <a:solidFill>
              <a:srgbClr val="000000">
                <a:alpha val="0"/>
              </a:srgbClr>
            </a:solidFill>
          </p:spPr>
        </p:sp>
        <p:sp>
          <p:nvSpPr>
            <p:cNvPr id="22" name="TextBox 22"/>
            <p:cNvSpPr txBox="1"/>
            <p:nvPr/>
          </p:nvSpPr>
          <p:spPr>
            <a:xfrm>
              <a:off x="0" y="-95250"/>
              <a:ext cx="10613628" cy="1283890"/>
            </a:xfrm>
            <a:prstGeom prst="rect">
              <a:avLst/>
            </a:prstGeom>
          </p:spPr>
          <p:txBody>
            <a:bodyPr lIns="0" tIns="0" rIns="0" bIns="0" rtlCol="0" anchor="t"/>
            <a:lstStyle/>
            <a:p>
              <a:pPr marL="329902" lvl="1" indent="-164951" algn="l">
                <a:lnSpc>
                  <a:spcPts val="3500"/>
                </a:lnSpc>
                <a:buFont typeface="Arial"/>
                <a:buChar char="•"/>
              </a:pPr>
              <a:r>
                <a:rPr lang="en-US" sz="2187" b="1" spc="-43">
                  <a:solidFill>
                    <a:srgbClr val="272525"/>
                  </a:solidFill>
                  <a:latin typeface="Source Sans Pro Bold"/>
                  <a:ea typeface="Source Sans Pro Bold"/>
                  <a:cs typeface="Source Sans Pro Bold"/>
                  <a:sym typeface="Source Sans Pro Bold"/>
                </a:rPr>
                <a:t>Support Vector Machine (SVM):</a:t>
              </a:r>
              <a:r>
                <a:rPr lang="en-US" sz="2187" spc="-43">
                  <a:solidFill>
                    <a:srgbClr val="272525"/>
                  </a:solidFill>
                  <a:latin typeface="Source Sans Pro"/>
                  <a:ea typeface="Source Sans Pro"/>
                  <a:cs typeface="Source Sans Pro"/>
                  <a:sym typeface="Source Sans Pro"/>
                </a:rPr>
                <a:t> Works well in high-dimensional spaces and can handle linear and complex decision boundaries.</a:t>
              </a:r>
            </a:p>
          </p:txBody>
        </p:sp>
      </p:grpSp>
      <p:grpSp>
        <p:nvGrpSpPr>
          <p:cNvPr id="23" name="Group 23"/>
          <p:cNvGrpSpPr/>
          <p:nvPr/>
        </p:nvGrpSpPr>
        <p:grpSpPr>
          <a:xfrm>
            <a:off x="974824" y="6627167"/>
            <a:ext cx="7960221" cy="891480"/>
            <a:chOff x="0" y="0"/>
            <a:chExt cx="10613628" cy="1188640"/>
          </a:xfrm>
        </p:grpSpPr>
        <p:sp>
          <p:nvSpPr>
            <p:cNvPr id="24" name="Freeform 24"/>
            <p:cNvSpPr/>
            <p:nvPr/>
          </p:nvSpPr>
          <p:spPr>
            <a:xfrm>
              <a:off x="0" y="0"/>
              <a:ext cx="10613628" cy="1188640"/>
            </a:xfrm>
            <a:custGeom>
              <a:avLst/>
              <a:gdLst/>
              <a:ahLst/>
              <a:cxnLst/>
              <a:rect l="l" t="t" r="r" b="b"/>
              <a:pathLst>
                <a:path w="10613628" h="1188640">
                  <a:moveTo>
                    <a:pt x="0" y="0"/>
                  </a:moveTo>
                  <a:lnTo>
                    <a:pt x="10613628" y="0"/>
                  </a:lnTo>
                  <a:lnTo>
                    <a:pt x="10613628" y="1188640"/>
                  </a:lnTo>
                  <a:lnTo>
                    <a:pt x="0" y="1188640"/>
                  </a:lnTo>
                  <a:close/>
                </a:path>
              </a:pathLst>
            </a:custGeom>
            <a:solidFill>
              <a:srgbClr val="000000">
                <a:alpha val="0"/>
              </a:srgbClr>
            </a:solidFill>
          </p:spPr>
        </p:sp>
        <p:sp>
          <p:nvSpPr>
            <p:cNvPr id="25" name="TextBox 25"/>
            <p:cNvSpPr txBox="1"/>
            <p:nvPr/>
          </p:nvSpPr>
          <p:spPr>
            <a:xfrm>
              <a:off x="0" y="-95250"/>
              <a:ext cx="10613628" cy="1283890"/>
            </a:xfrm>
            <a:prstGeom prst="rect">
              <a:avLst/>
            </a:prstGeom>
          </p:spPr>
          <p:txBody>
            <a:bodyPr lIns="0" tIns="0" rIns="0" bIns="0" rtlCol="0" anchor="t"/>
            <a:lstStyle/>
            <a:p>
              <a:pPr marL="329902" lvl="1" indent="-164951" algn="l">
                <a:lnSpc>
                  <a:spcPts val="3500"/>
                </a:lnSpc>
                <a:buFont typeface="Arial"/>
                <a:buChar char="•"/>
              </a:pPr>
              <a:r>
                <a:rPr lang="en-US" sz="2187" b="1" spc="-43">
                  <a:solidFill>
                    <a:srgbClr val="272525"/>
                  </a:solidFill>
                  <a:latin typeface="Source Sans Pro Bold"/>
                  <a:ea typeface="Source Sans Pro Bold"/>
                  <a:cs typeface="Source Sans Pro Bold"/>
                  <a:sym typeface="Source Sans Pro Bold"/>
                </a:rPr>
                <a:t>Logistic Regression:</a:t>
              </a:r>
              <a:r>
                <a:rPr lang="en-US" sz="2187" spc="-43">
                  <a:solidFill>
                    <a:srgbClr val="272525"/>
                  </a:solidFill>
                  <a:latin typeface="Source Sans Pro"/>
                  <a:ea typeface="Source Sans Pro"/>
                  <a:cs typeface="Source Sans Pro"/>
                  <a:sym typeface="Source Sans Pro"/>
                </a:rPr>
                <a:t> Useful for understanding the direct impact of features on the likelihood of osteoporosis.</a:t>
              </a:r>
            </a:p>
          </p:txBody>
        </p:sp>
      </p:grpSp>
      <p:grpSp>
        <p:nvGrpSpPr>
          <p:cNvPr id="26" name="Group 26"/>
          <p:cNvGrpSpPr/>
          <p:nvPr/>
        </p:nvGrpSpPr>
        <p:grpSpPr>
          <a:xfrm>
            <a:off x="974824" y="7616130"/>
            <a:ext cx="7960221" cy="891480"/>
            <a:chOff x="0" y="0"/>
            <a:chExt cx="10613628" cy="1188640"/>
          </a:xfrm>
        </p:grpSpPr>
        <p:sp>
          <p:nvSpPr>
            <p:cNvPr id="27" name="Freeform 27"/>
            <p:cNvSpPr/>
            <p:nvPr/>
          </p:nvSpPr>
          <p:spPr>
            <a:xfrm>
              <a:off x="0" y="0"/>
              <a:ext cx="10613628" cy="1188640"/>
            </a:xfrm>
            <a:custGeom>
              <a:avLst/>
              <a:gdLst/>
              <a:ahLst/>
              <a:cxnLst/>
              <a:rect l="l" t="t" r="r" b="b"/>
              <a:pathLst>
                <a:path w="10613628" h="1188640">
                  <a:moveTo>
                    <a:pt x="0" y="0"/>
                  </a:moveTo>
                  <a:lnTo>
                    <a:pt x="10613628" y="0"/>
                  </a:lnTo>
                  <a:lnTo>
                    <a:pt x="10613628" y="1188640"/>
                  </a:lnTo>
                  <a:lnTo>
                    <a:pt x="0" y="1188640"/>
                  </a:lnTo>
                  <a:close/>
                </a:path>
              </a:pathLst>
            </a:custGeom>
            <a:solidFill>
              <a:srgbClr val="000000">
                <a:alpha val="0"/>
              </a:srgbClr>
            </a:solidFill>
          </p:spPr>
        </p:sp>
        <p:sp>
          <p:nvSpPr>
            <p:cNvPr id="28" name="TextBox 28"/>
            <p:cNvSpPr txBox="1"/>
            <p:nvPr/>
          </p:nvSpPr>
          <p:spPr>
            <a:xfrm>
              <a:off x="0" y="-95250"/>
              <a:ext cx="10613628" cy="1283890"/>
            </a:xfrm>
            <a:prstGeom prst="rect">
              <a:avLst/>
            </a:prstGeom>
          </p:spPr>
          <p:txBody>
            <a:bodyPr lIns="0" tIns="0" rIns="0" bIns="0" rtlCol="0" anchor="t"/>
            <a:lstStyle/>
            <a:p>
              <a:pPr marL="329902" lvl="1" indent="-164951" algn="l">
                <a:lnSpc>
                  <a:spcPts val="3500"/>
                </a:lnSpc>
                <a:buFont typeface="Arial"/>
                <a:buChar char="•"/>
              </a:pPr>
              <a:r>
                <a:rPr lang="en-US" sz="2187" b="1" spc="-43">
                  <a:solidFill>
                    <a:srgbClr val="272525"/>
                  </a:solidFill>
                  <a:latin typeface="Source Sans Pro Bold"/>
                  <a:ea typeface="Source Sans Pro Bold"/>
                  <a:cs typeface="Source Sans Pro Bold"/>
                  <a:sym typeface="Source Sans Pro Bold"/>
                </a:rPr>
                <a:t>Gradient Boosting:</a:t>
              </a:r>
              <a:r>
                <a:rPr lang="en-US" sz="2187" spc="-43">
                  <a:solidFill>
                    <a:srgbClr val="272525"/>
                  </a:solidFill>
                  <a:latin typeface="Source Sans Pro"/>
                  <a:ea typeface="Source Sans Pro"/>
                  <a:cs typeface="Source Sans Pro"/>
                  <a:sym typeface="Source Sans Pro"/>
                </a:rPr>
                <a:t> Improves prediction accuracy by sequentially correcting the errors of weaker models.</a:t>
              </a:r>
            </a:p>
          </p:txBody>
        </p:sp>
      </p:grpSp>
      <p:grpSp>
        <p:nvGrpSpPr>
          <p:cNvPr id="29" name="Group 29"/>
          <p:cNvGrpSpPr/>
          <p:nvPr/>
        </p:nvGrpSpPr>
        <p:grpSpPr>
          <a:xfrm>
            <a:off x="974824" y="8605094"/>
            <a:ext cx="7960221" cy="891480"/>
            <a:chOff x="0" y="0"/>
            <a:chExt cx="10613628" cy="1188640"/>
          </a:xfrm>
        </p:grpSpPr>
        <p:sp>
          <p:nvSpPr>
            <p:cNvPr id="30" name="Freeform 30"/>
            <p:cNvSpPr/>
            <p:nvPr/>
          </p:nvSpPr>
          <p:spPr>
            <a:xfrm>
              <a:off x="0" y="0"/>
              <a:ext cx="10613628" cy="1188640"/>
            </a:xfrm>
            <a:custGeom>
              <a:avLst/>
              <a:gdLst/>
              <a:ahLst/>
              <a:cxnLst/>
              <a:rect l="l" t="t" r="r" b="b"/>
              <a:pathLst>
                <a:path w="10613628" h="1188640">
                  <a:moveTo>
                    <a:pt x="0" y="0"/>
                  </a:moveTo>
                  <a:lnTo>
                    <a:pt x="10613628" y="0"/>
                  </a:lnTo>
                  <a:lnTo>
                    <a:pt x="10613628" y="1188640"/>
                  </a:lnTo>
                  <a:lnTo>
                    <a:pt x="0" y="1188640"/>
                  </a:lnTo>
                  <a:close/>
                </a:path>
              </a:pathLst>
            </a:custGeom>
            <a:solidFill>
              <a:srgbClr val="000000">
                <a:alpha val="0"/>
              </a:srgbClr>
            </a:solidFill>
          </p:spPr>
        </p:sp>
        <p:sp>
          <p:nvSpPr>
            <p:cNvPr id="31" name="TextBox 31"/>
            <p:cNvSpPr txBox="1"/>
            <p:nvPr/>
          </p:nvSpPr>
          <p:spPr>
            <a:xfrm>
              <a:off x="0" y="-95250"/>
              <a:ext cx="10613628" cy="1283890"/>
            </a:xfrm>
            <a:prstGeom prst="rect">
              <a:avLst/>
            </a:prstGeom>
          </p:spPr>
          <p:txBody>
            <a:bodyPr lIns="0" tIns="0" rIns="0" bIns="0" rtlCol="0" anchor="t"/>
            <a:lstStyle/>
            <a:p>
              <a:pPr marL="329902" lvl="1" indent="-164951" algn="l">
                <a:lnSpc>
                  <a:spcPts val="3500"/>
                </a:lnSpc>
                <a:buFont typeface="Arial"/>
                <a:buChar char="•"/>
              </a:pPr>
              <a:r>
                <a:rPr lang="en-US" sz="2187" b="1" spc="-43">
                  <a:solidFill>
                    <a:srgbClr val="272525"/>
                  </a:solidFill>
                  <a:latin typeface="Source Sans Pro Bold"/>
                  <a:ea typeface="Source Sans Pro Bold"/>
                  <a:cs typeface="Source Sans Pro Bold"/>
                  <a:sym typeface="Source Sans Pro Bold"/>
                </a:rPr>
                <a:t>AdaBoost:</a:t>
              </a:r>
              <a:r>
                <a:rPr lang="en-US" sz="2187" spc="-43">
                  <a:solidFill>
                    <a:srgbClr val="272525"/>
                  </a:solidFill>
                  <a:latin typeface="Source Sans Pro"/>
                  <a:ea typeface="Source Sans Pro"/>
                  <a:cs typeface="Source Sans Pro"/>
                  <a:sym typeface="Source Sans Pro"/>
                </a:rPr>
                <a:t> Combines weak learners to build a stronger classifier, improving overall model performance.</a:t>
              </a:r>
            </a:p>
          </p:txBody>
        </p:sp>
      </p:grpSp>
      <p:grpSp>
        <p:nvGrpSpPr>
          <p:cNvPr id="32" name="Group 32"/>
          <p:cNvGrpSpPr/>
          <p:nvPr/>
        </p:nvGrpSpPr>
        <p:grpSpPr>
          <a:xfrm>
            <a:off x="9348044" y="2301031"/>
            <a:ext cx="7412980" cy="357634"/>
            <a:chOff x="0" y="0"/>
            <a:chExt cx="9883973" cy="476845"/>
          </a:xfrm>
        </p:grpSpPr>
        <p:sp>
          <p:nvSpPr>
            <p:cNvPr id="33" name="Freeform 33"/>
            <p:cNvSpPr/>
            <p:nvPr/>
          </p:nvSpPr>
          <p:spPr>
            <a:xfrm>
              <a:off x="6350" y="6350"/>
              <a:ext cx="9871201" cy="464185"/>
            </a:xfrm>
            <a:custGeom>
              <a:avLst/>
              <a:gdLst/>
              <a:ahLst/>
              <a:cxnLst/>
              <a:rect l="l" t="t" r="r" b="b"/>
              <a:pathLst>
                <a:path w="9871201" h="464185">
                  <a:moveTo>
                    <a:pt x="0" y="155956"/>
                  </a:moveTo>
                  <a:cubicBezTo>
                    <a:pt x="0" y="69850"/>
                    <a:pt x="71628" y="0"/>
                    <a:pt x="160020" y="0"/>
                  </a:cubicBezTo>
                  <a:lnTo>
                    <a:pt x="9711182" y="0"/>
                  </a:lnTo>
                  <a:cubicBezTo>
                    <a:pt x="9799574" y="0"/>
                    <a:pt x="9871201" y="69850"/>
                    <a:pt x="9871201" y="155956"/>
                  </a:cubicBezTo>
                  <a:lnTo>
                    <a:pt x="9871201" y="308102"/>
                  </a:lnTo>
                  <a:cubicBezTo>
                    <a:pt x="9871201" y="394208"/>
                    <a:pt x="9799574" y="464058"/>
                    <a:pt x="9711182" y="464058"/>
                  </a:cubicBezTo>
                  <a:lnTo>
                    <a:pt x="160020" y="464058"/>
                  </a:lnTo>
                  <a:cubicBezTo>
                    <a:pt x="71628" y="464185"/>
                    <a:pt x="0" y="394335"/>
                    <a:pt x="0" y="308102"/>
                  </a:cubicBezTo>
                  <a:close/>
                </a:path>
              </a:pathLst>
            </a:custGeom>
            <a:solidFill>
              <a:srgbClr val="F4D4F7"/>
            </a:solidFill>
          </p:spPr>
        </p:sp>
        <p:sp>
          <p:nvSpPr>
            <p:cNvPr id="34" name="Freeform 34"/>
            <p:cNvSpPr/>
            <p:nvPr/>
          </p:nvSpPr>
          <p:spPr>
            <a:xfrm>
              <a:off x="0" y="0"/>
              <a:ext cx="9883901" cy="476885"/>
            </a:xfrm>
            <a:custGeom>
              <a:avLst/>
              <a:gdLst/>
              <a:ahLst/>
              <a:cxnLst/>
              <a:rect l="l" t="t" r="r" b="b"/>
              <a:pathLst>
                <a:path w="9883901" h="476885">
                  <a:moveTo>
                    <a:pt x="0" y="162306"/>
                  </a:moveTo>
                  <a:cubicBezTo>
                    <a:pt x="0" y="72517"/>
                    <a:pt x="74676" y="0"/>
                    <a:pt x="166370" y="0"/>
                  </a:cubicBezTo>
                  <a:lnTo>
                    <a:pt x="9717532" y="0"/>
                  </a:lnTo>
                  <a:lnTo>
                    <a:pt x="9717532" y="6350"/>
                  </a:lnTo>
                  <a:lnTo>
                    <a:pt x="9717532" y="0"/>
                  </a:lnTo>
                  <a:cubicBezTo>
                    <a:pt x="9809225" y="0"/>
                    <a:pt x="9883901" y="72517"/>
                    <a:pt x="9883901" y="162306"/>
                  </a:cubicBezTo>
                  <a:lnTo>
                    <a:pt x="9877551" y="162306"/>
                  </a:lnTo>
                  <a:lnTo>
                    <a:pt x="9883901" y="162306"/>
                  </a:lnTo>
                  <a:lnTo>
                    <a:pt x="9883901" y="314452"/>
                  </a:lnTo>
                  <a:lnTo>
                    <a:pt x="9877551" y="314452"/>
                  </a:lnTo>
                  <a:lnTo>
                    <a:pt x="9883901" y="314452"/>
                  </a:lnTo>
                  <a:cubicBezTo>
                    <a:pt x="9883901" y="404241"/>
                    <a:pt x="9809225" y="476758"/>
                    <a:pt x="9717532" y="476758"/>
                  </a:cubicBezTo>
                  <a:lnTo>
                    <a:pt x="9717532" y="470408"/>
                  </a:lnTo>
                  <a:lnTo>
                    <a:pt x="9717532" y="476758"/>
                  </a:lnTo>
                  <a:lnTo>
                    <a:pt x="166370" y="476758"/>
                  </a:lnTo>
                  <a:lnTo>
                    <a:pt x="166370" y="470408"/>
                  </a:lnTo>
                  <a:lnTo>
                    <a:pt x="166370" y="476758"/>
                  </a:lnTo>
                  <a:cubicBezTo>
                    <a:pt x="74676" y="476885"/>
                    <a:pt x="0" y="404368"/>
                    <a:pt x="0" y="314452"/>
                  </a:cubicBezTo>
                  <a:lnTo>
                    <a:pt x="0" y="162306"/>
                  </a:lnTo>
                  <a:lnTo>
                    <a:pt x="6350" y="162306"/>
                  </a:lnTo>
                  <a:lnTo>
                    <a:pt x="0" y="162306"/>
                  </a:lnTo>
                  <a:moveTo>
                    <a:pt x="12700" y="162306"/>
                  </a:moveTo>
                  <a:lnTo>
                    <a:pt x="12700" y="314452"/>
                  </a:lnTo>
                  <a:lnTo>
                    <a:pt x="6350" y="314452"/>
                  </a:lnTo>
                  <a:lnTo>
                    <a:pt x="12700" y="314452"/>
                  </a:lnTo>
                  <a:cubicBezTo>
                    <a:pt x="12700" y="396875"/>
                    <a:pt x="81407" y="464058"/>
                    <a:pt x="166370" y="464058"/>
                  </a:cubicBezTo>
                  <a:lnTo>
                    <a:pt x="9717532" y="464058"/>
                  </a:lnTo>
                  <a:cubicBezTo>
                    <a:pt x="9802622" y="464058"/>
                    <a:pt x="9871201" y="396875"/>
                    <a:pt x="9871201" y="314452"/>
                  </a:cubicBezTo>
                  <a:lnTo>
                    <a:pt x="9871201" y="162306"/>
                  </a:lnTo>
                  <a:cubicBezTo>
                    <a:pt x="9871201" y="79883"/>
                    <a:pt x="9802495" y="12700"/>
                    <a:pt x="9717532" y="12700"/>
                  </a:cubicBezTo>
                  <a:lnTo>
                    <a:pt x="166370" y="12700"/>
                  </a:lnTo>
                  <a:lnTo>
                    <a:pt x="166370" y="6350"/>
                  </a:lnTo>
                  <a:lnTo>
                    <a:pt x="166370" y="12700"/>
                  </a:lnTo>
                  <a:cubicBezTo>
                    <a:pt x="81407" y="12700"/>
                    <a:pt x="12700" y="79883"/>
                    <a:pt x="12700" y="162306"/>
                  </a:cubicBezTo>
                  <a:close/>
                </a:path>
              </a:pathLst>
            </a:custGeom>
            <a:solidFill>
              <a:srgbClr val="DABADD"/>
            </a:solidFill>
          </p:spPr>
        </p:sp>
      </p:grpSp>
      <p:grpSp>
        <p:nvGrpSpPr>
          <p:cNvPr id="35" name="Group 35"/>
          <p:cNvGrpSpPr/>
          <p:nvPr/>
        </p:nvGrpSpPr>
        <p:grpSpPr>
          <a:xfrm>
            <a:off x="9352806" y="2973289"/>
            <a:ext cx="5887194" cy="520005"/>
            <a:chOff x="0" y="-38100"/>
            <a:chExt cx="7849592" cy="693340"/>
          </a:xfrm>
        </p:grpSpPr>
        <p:sp>
          <p:nvSpPr>
            <p:cNvPr id="36" name="Freeform 36"/>
            <p:cNvSpPr/>
            <p:nvPr/>
          </p:nvSpPr>
          <p:spPr>
            <a:xfrm>
              <a:off x="0" y="0"/>
              <a:ext cx="6687145" cy="655240"/>
            </a:xfrm>
            <a:custGeom>
              <a:avLst/>
              <a:gdLst/>
              <a:ahLst/>
              <a:cxnLst/>
              <a:rect l="l" t="t" r="r" b="b"/>
              <a:pathLst>
                <a:path w="6687145" h="655240">
                  <a:moveTo>
                    <a:pt x="0" y="0"/>
                  </a:moveTo>
                  <a:lnTo>
                    <a:pt x="6687145" y="0"/>
                  </a:lnTo>
                  <a:lnTo>
                    <a:pt x="6687145" y="655240"/>
                  </a:lnTo>
                  <a:lnTo>
                    <a:pt x="0" y="655240"/>
                  </a:lnTo>
                  <a:close/>
                </a:path>
              </a:pathLst>
            </a:custGeom>
            <a:solidFill>
              <a:srgbClr val="000000">
                <a:alpha val="0"/>
              </a:srgbClr>
            </a:solidFill>
          </p:spPr>
        </p:sp>
        <p:sp>
          <p:nvSpPr>
            <p:cNvPr id="37" name="TextBox 37"/>
            <p:cNvSpPr txBox="1"/>
            <p:nvPr/>
          </p:nvSpPr>
          <p:spPr>
            <a:xfrm>
              <a:off x="0" y="-38100"/>
              <a:ext cx="7849592" cy="693340"/>
            </a:xfrm>
            <a:prstGeom prst="rect">
              <a:avLst/>
            </a:prstGeom>
          </p:spPr>
          <p:txBody>
            <a:bodyPr lIns="0" tIns="0" rIns="0" bIns="0" rtlCol="0" anchor="t"/>
            <a:lstStyle/>
            <a:p>
              <a:pPr algn="l">
                <a:lnSpc>
                  <a:spcPts val="3812"/>
                </a:lnSpc>
              </a:pPr>
              <a:r>
                <a:rPr lang="en-US" sz="3062" b="1" spc="-62" dirty="0">
                  <a:solidFill>
                    <a:srgbClr val="272525"/>
                  </a:solidFill>
                  <a:latin typeface="Arimo Bold"/>
                  <a:ea typeface="Arimo Bold"/>
                  <a:cs typeface="Arimo Bold"/>
                  <a:sym typeface="Arimo Bold"/>
                </a:rPr>
                <a:t>Why Not Select Other Models</a:t>
              </a:r>
            </a:p>
          </p:txBody>
        </p:sp>
      </p:grpSp>
      <p:grpSp>
        <p:nvGrpSpPr>
          <p:cNvPr id="38" name="Group 38"/>
          <p:cNvGrpSpPr/>
          <p:nvPr/>
        </p:nvGrpSpPr>
        <p:grpSpPr>
          <a:xfrm>
            <a:off x="9352806" y="3660279"/>
            <a:ext cx="7960370" cy="1337221"/>
            <a:chOff x="0" y="0"/>
            <a:chExt cx="10613827" cy="1782962"/>
          </a:xfrm>
        </p:grpSpPr>
        <p:sp>
          <p:nvSpPr>
            <p:cNvPr id="39" name="Freeform 39"/>
            <p:cNvSpPr/>
            <p:nvPr/>
          </p:nvSpPr>
          <p:spPr>
            <a:xfrm>
              <a:off x="0" y="0"/>
              <a:ext cx="10613827" cy="1782962"/>
            </a:xfrm>
            <a:custGeom>
              <a:avLst/>
              <a:gdLst/>
              <a:ahLst/>
              <a:cxnLst/>
              <a:rect l="l" t="t" r="r" b="b"/>
              <a:pathLst>
                <a:path w="10613827" h="1782962">
                  <a:moveTo>
                    <a:pt x="0" y="0"/>
                  </a:moveTo>
                  <a:lnTo>
                    <a:pt x="10613827" y="0"/>
                  </a:lnTo>
                  <a:lnTo>
                    <a:pt x="10613827" y="1782962"/>
                  </a:lnTo>
                  <a:lnTo>
                    <a:pt x="0" y="1782962"/>
                  </a:lnTo>
                  <a:close/>
                </a:path>
              </a:pathLst>
            </a:custGeom>
            <a:solidFill>
              <a:srgbClr val="000000">
                <a:alpha val="0"/>
              </a:srgbClr>
            </a:solidFill>
          </p:spPr>
        </p:sp>
        <p:sp>
          <p:nvSpPr>
            <p:cNvPr id="40" name="TextBox 40"/>
            <p:cNvSpPr txBox="1"/>
            <p:nvPr/>
          </p:nvSpPr>
          <p:spPr>
            <a:xfrm>
              <a:off x="0" y="-95250"/>
              <a:ext cx="10613827" cy="1878212"/>
            </a:xfrm>
            <a:prstGeom prst="rect">
              <a:avLst/>
            </a:prstGeom>
          </p:spPr>
          <p:txBody>
            <a:bodyPr lIns="0" tIns="0" rIns="0" bIns="0" rtlCol="0" anchor="t"/>
            <a:lstStyle/>
            <a:p>
              <a:pPr marL="329902" lvl="1" indent="-164951" algn="l">
                <a:lnSpc>
                  <a:spcPts val="3500"/>
                </a:lnSpc>
                <a:buFont typeface="Arial"/>
                <a:buChar char="•"/>
              </a:pPr>
              <a:r>
                <a:rPr lang="en-US" sz="2187" b="1" spc="-43">
                  <a:solidFill>
                    <a:srgbClr val="272525"/>
                  </a:solidFill>
                  <a:latin typeface="Source Sans Pro Bold"/>
                  <a:ea typeface="Source Sans Pro Bold"/>
                  <a:cs typeface="Source Sans Pro Bold"/>
                  <a:sym typeface="Source Sans Pro Bold"/>
                </a:rPr>
                <a:t>Deep Learning models (e.g., Neural Networks)</a:t>
              </a:r>
              <a:r>
                <a:rPr lang="en-US" sz="2187" spc="-43">
                  <a:solidFill>
                    <a:srgbClr val="272525"/>
                  </a:solidFill>
                  <a:latin typeface="Source Sans Pro"/>
                  <a:ea typeface="Source Sans Pro"/>
                  <a:cs typeface="Source Sans Pro"/>
                  <a:sym typeface="Source Sans Pro"/>
                </a:rPr>
                <a:t> were not used because the dataset size and complexity do not require such high computational power.</a:t>
              </a:r>
            </a:p>
          </p:txBody>
        </p:sp>
      </p:grpSp>
      <p:grpSp>
        <p:nvGrpSpPr>
          <p:cNvPr id="41" name="Group 41"/>
          <p:cNvGrpSpPr/>
          <p:nvPr/>
        </p:nvGrpSpPr>
        <p:grpSpPr>
          <a:xfrm>
            <a:off x="9352806" y="5094982"/>
            <a:ext cx="7960370" cy="1337221"/>
            <a:chOff x="0" y="0"/>
            <a:chExt cx="10613827" cy="1782962"/>
          </a:xfrm>
        </p:grpSpPr>
        <p:sp>
          <p:nvSpPr>
            <p:cNvPr id="42" name="Freeform 42"/>
            <p:cNvSpPr/>
            <p:nvPr/>
          </p:nvSpPr>
          <p:spPr>
            <a:xfrm>
              <a:off x="0" y="0"/>
              <a:ext cx="10613827" cy="1782962"/>
            </a:xfrm>
            <a:custGeom>
              <a:avLst/>
              <a:gdLst/>
              <a:ahLst/>
              <a:cxnLst/>
              <a:rect l="l" t="t" r="r" b="b"/>
              <a:pathLst>
                <a:path w="10613827" h="1782962">
                  <a:moveTo>
                    <a:pt x="0" y="0"/>
                  </a:moveTo>
                  <a:lnTo>
                    <a:pt x="10613827" y="0"/>
                  </a:lnTo>
                  <a:lnTo>
                    <a:pt x="10613827" y="1782962"/>
                  </a:lnTo>
                  <a:lnTo>
                    <a:pt x="0" y="1782962"/>
                  </a:lnTo>
                  <a:close/>
                </a:path>
              </a:pathLst>
            </a:custGeom>
            <a:solidFill>
              <a:srgbClr val="000000">
                <a:alpha val="0"/>
              </a:srgbClr>
            </a:solidFill>
          </p:spPr>
        </p:sp>
        <p:sp>
          <p:nvSpPr>
            <p:cNvPr id="43" name="TextBox 43"/>
            <p:cNvSpPr txBox="1"/>
            <p:nvPr/>
          </p:nvSpPr>
          <p:spPr>
            <a:xfrm>
              <a:off x="0" y="-95250"/>
              <a:ext cx="10613827" cy="1878212"/>
            </a:xfrm>
            <a:prstGeom prst="rect">
              <a:avLst/>
            </a:prstGeom>
          </p:spPr>
          <p:txBody>
            <a:bodyPr lIns="0" tIns="0" rIns="0" bIns="0" rtlCol="0" anchor="t"/>
            <a:lstStyle/>
            <a:p>
              <a:pPr marL="329902" lvl="1" indent="-164951" algn="l">
                <a:lnSpc>
                  <a:spcPts val="3500"/>
                </a:lnSpc>
                <a:buFont typeface="Arial"/>
                <a:buChar char="•"/>
              </a:pPr>
              <a:r>
                <a:rPr lang="en-US" sz="2187" b="1" spc="-43">
                  <a:solidFill>
                    <a:srgbClr val="272525"/>
                  </a:solidFill>
                  <a:latin typeface="Source Sans Pro Bold"/>
                  <a:ea typeface="Source Sans Pro Bold"/>
                  <a:cs typeface="Source Sans Pro Bold"/>
                  <a:sym typeface="Source Sans Pro Bold"/>
                </a:rPr>
                <a:t>K-Nearest Neighbors (KNN)</a:t>
              </a:r>
              <a:r>
                <a:rPr lang="en-US" sz="2187" spc="-43">
                  <a:solidFill>
                    <a:srgbClr val="272525"/>
                  </a:solidFill>
                  <a:latin typeface="Source Sans Pro"/>
                  <a:ea typeface="Source Sans Pro"/>
                  <a:cs typeface="Source Sans Pro"/>
                  <a:sym typeface="Source Sans Pro"/>
                </a:rPr>
                <a:t> was avoided because it is sensitive to high-dimensional data and may not generalize well for this problem.</a:t>
              </a:r>
            </a:p>
          </p:txBody>
        </p:sp>
      </p:grpSp>
      <p:grpSp>
        <p:nvGrpSpPr>
          <p:cNvPr id="44" name="Group 44"/>
          <p:cNvGrpSpPr/>
          <p:nvPr/>
        </p:nvGrpSpPr>
        <p:grpSpPr>
          <a:xfrm>
            <a:off x="9352806" y="6529685"/>
            <a:ext cx="7960370" cy="1337221"/>
            <a:chOff x="0" y="0"/>
            <a:chExt cx="10613827" cy="1782962"/>
          </a:xfrm>
        </p:grpSpPr>
        <p:sp>
          <p:nvSpPr>
            <p:cNvPr id="45" name="Freeform 45"/>
            <p:cNvSpPr/>
            <p:nvPr/>
          </p:nvSpPr>
          <p:spPr>
            <a:xfrm>
              <a:off x="0" y="0"/>
              <a:ext cx="10613827" cy="1782962"/>
            </a:xfrm>
            <a:custGeom>
              <a:avLst/>
              <a:gdLst/>
              <a:ahLst/>
              <a:cxnLst/>
              <a:rect l="l" t="t" r="r" b="b"/>
              <a:pathLst>
                <a:path w="10613827" h="1782962">
                  <a:moveTo>
                    <a:pt x="0" y="0"/>
                  </a:moveTo>
                  <a:lnTo>
                    <a:pt x="10613827" y="0"/>
                  </a:lnTo>
                  <a:lnTo>
                    <a:pt x="10613827" y="1782962"/>
                  </a:lnTo>
                  <a:lnTo>
                    <a:pt x="0" y="1782962"/>
                  </a:lnTo>
                  <a:close/>
                </a:path>
              </a:pathLst>
            </a:custGeom>
            <a:solidFill>
              <a:srgbClr val="000000">
                <a:alpha val="0"/>
              </a:srgbClr>
            </a:solidFill>
          </p:spPr>
        </p:sp>
        <p:sp>
          <p:nvSpPr>
            <p:cNvPr id="46" name="TextBox 46"/>
            <p:cNvSpPr txBox="1"/>
            <p:nvPr/>
          </p:nvSpPr>
          <p:spPr>
            <a:xfrm>
              <a:off x="0" y="-95250"/>
              <a:ext cx="10613827" cy="1878212"/>
            </a:xfrm>
            <a:prstGeom prst="rect">
              <a:avLst/>
            </a:prstGeom>
          </p:spPr>
          <p:txBody>
            <a:bodyPr lIns="0" tIns="0" rIns="0" bIns="0" rtlCol="0" anchor="t"/>
            <a:lstStyle/>
            <a:p>
              <a:pPr marL="329902" lvl="1" indent="-164951" algn="l">
                <a:lnSpc>
                  <a:spcPts val="3500"/>
                </a:lnSpc>
                <a:buFont typeface="Arial"/>
                <a:buChar char="•"/>
              </a:pPr>
              <a:r>
                <a:rPr lang="en-US" sz="2187" b="1" spc="-43">
                  <a:solidFill>
                    <a:srgbClr val="272525"/>
                  </a:solidFill>
                  <a:latin typeface="Source Sans Pro Bold"/>
                  <a:ea typeface="Source Sans Pro Bold"/>
                  <a:cs typeface="Source Sans Pro Bold"/>
                  <a:sym typeface="Source Sans Pro Bold"/>
                </a:rPr>
                <a:t>Naïve Bayes</a:t>
              </a:r>
              <a:r>
                <a:rPr lang="en-US" sz="2187" spc="-43">
                  <a:solidFill>
                    <a:srgbClr val="272525"/>
                  </a:solidFill>
                  <a:latin typeface="Source Sans Pro"/>
                  <a:ea typeface="Source Sans Pro"/>
                  <a:cs typeface="Source Sans Pro"/>
                  <a:sym typeface="Source Sans Pro"/>
                </a:rPr>
                <a:t> was not considered as it assumes feature independence, which may not hold true in medical datasets like osteoporosis prediction.</a:t>
              </a: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24384000" cy="13716000"/>
          </a:xfrm>
          <a:solidFill>
            <a:srgbClr val="F8E8E7"/>
          </a:solidFill>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grpFill/>
          </p:spPr>
          <p:txBody>
            <a:bodyPr/>
            <a:lstStyle/>
            <a:p>
              <a:endParaRPr lang="en-IN" dirty="0"/>
            </a:p>
          </p:txBody>
        </p:sp>
      </p:grpSp>
      <p:grpSp>
        <p:nvGrpSpPr>
          <p:cNvPr id="5" name="Group 5"/>
          <p:cNvGrpSpPr/>
          <p:nvPr/>
        </p:nvGrpSpPr>
        <p:grpSpPr>
          <a:xfrm>
            <a:off x="875704" y="652313"/>
            <a:ext cx="8954095" cy="771674"/>
            <a:chOff x="-1" y="-47625"/>
            <a:chExt cx="11938794" cy="1028898"/>
          </a:xfrm>
        </p:grpSpPr>
        <p:sp>
          <p:nvSpPr>
            <p:cNvPr id="6" name="Freeform 6"/>
            <p:cNvSpPr/>
            <p:nvPr/>
          </p:nvSpPr>
          <p:spPr>
            <a:xfrm>
              <a:off x="0" y="0"/>
              <a:ext cx="10288190" cy="981273"/>
            </a:xfrm>
            <a:custGeom>
              <a:avLst/>
              <a:gdLst/>
              <a:ahLst/>
              <a:cxnLst/>
              <a:rect l="l" t="t" r="r" b="b"/>
              <a:pathLst>
                <a:path w="10288190" h="981273">
                  <a:moveTo>
                    <a:pt x="0" y="0"/>
                  </a:moveTo>
                  <a:lnTo>
                    <a:pt x="10288190" y="0"/>
                  </a:lnTo>
                  <a:lnTo>
                    <a:pt x="10288190" y="981273"/>
                  </a:lnTo>
                  <a:lnTo>
                    <a:pt x="0" y="981273"/>
                  </a:lnTo>
                  <a:close/>
                </a:path>
              </a:pathLst>
            </a:custGeom>
            <a:solidFill>
              <a:srgbClr val="000000">
                <a:alpha val="0"/>
              </a:srgbClr>
            </a:solidFill>
          </p:spPr>
        </p:sp>
        <p:sp>
          <p:nvSpPr>
            <p:cNvPr id="7" name="TextBox 7"/>
            <p:cNvSpPr txBox="1"/>
            <p:nvPr/>
          </p:nvSpPr>
          <p:spPr>
            <a:xfrm>
              <a:off x="-1" y="-47625"/>
              <a:ext cx="11938794" cy="1028898"/>
            </a:xfrm>
            <a:prstGeom prst="rect">
              <a:avLst/>
            </a:prstGeom>
          </p:spPr>
          <p:txBody>
            <a:bodyPr lIns="0" tIns="0" rIns="0" bIns="0" rtlCol="0" anchor="t"/>
            <a:lstStyle/>
            <a:p>
              <a:pPr algn="l">
                <a:lnSpc>
                  <a:spcPts val="5750"/>
                </a:lnSpc>
              </a:pPr>
              <a:r>
                <a:rPr lang="en-US" sz="4625" b="1" spc="-92" dirty="0">
                  <a:solidFill>
                    <a:srgbClr val="D73AD7"/>
                  </a:solidFill>
                  <a:latin typeface="Arimo Bold"/>
                  <a:ea typeface="Arimo Bold"/>
                  <a:cs typeface="Arimo Bold"/>
                  <a:sym typeface="Arimo Bold"/>
                </a:rPr>
                <a:t>Model Performance Summary</a:t>
              </a:r>
            </a:p>
          </p:txBody>
        </p:sp>
      </p:grpSp>
      <p:grpSp>
        <p:nvGrpSpPr>
          <p:cNvPr id="8" name="Group 8"/>
          <p:cNvGrpSpPr/>
          <p:nvPr/>
        </p:nvGrpSpPr>
        <p:grpSpPr>
          <a:xfrm>
            <a:off x="875705" y="1924347"/>
            <a:ext cx="16536591" cy="400199"/>
            <a:chOff x="0" y="0"/>
            <a:chExt cx="22048788" cy="533598"/>
          </a:xfrm>
        </p:grpSpPr>
        <p:sp>
          <p:nvSpPr>
            <p:cNvPr id="9" name="Freeform 9"/>
            <p:cNvSpPr/>
            <p:nvPr/>
          </p:nvSpPr>
          <p:spPr>
            <a:xfrm>
              <a:off x="0" y="0"/>
              <a:ext cx="22048789" cy="533598"/>
            </a:xfrm>
            <a:custGeom>
              <a:avLst/>
              <a:gdLst/>
              <a:ahLst/>
              <a:cxnLst/>
              <a:rect l="l" t="t" r="r" b="b"/>
              <a:pathLst>
                <a:path w="22048789" h="533598">
                  <a:moveTo>
                    <a:pt x="0" y="0"/>
                  </a:moveTo>
                  <a:lnTo>
                    <a:pt x="22048789" y="0"/>
                  </a:lnTo>
                  <a:lnTo>
                    <a:pt x="22048789" y="533598"/>
                  </a:lnTo>
                  <a:lnTo>
                    <a:pt x="0" y="533598"/>
                  </a:lnTo>
                  <a:close/>
                </a:path>
              </a:pathLst>
            </a:custGeom>
            <a:solidFill>
              <a:srgbClr val="000000">
                <a:alpha val="0"/>
              </a:srgbClr>
            </a:solidFill>
          </p:spPr>
        </p:sp>
        <p:sp>
          <p:nvSpPr>
            <p:cNvPr id="10" name="TextBox 10"/>
            <p:cNvSpPr txBox="1"/>
            <p:nvPr/>
          </p:nvSpPr>
          <p:spPr>
            <a:xfrm>
              <a:off x="0" y="-76200"/>
              <a:ext cx="22048788" cy="609798"/>
            </a:xfrm>
            <a:prstGeom prst="rect">
              <a:avLst/>
            </a:prstGeom>
          </p:spPr>
          <p:txBody>
            <a:bodyPr lIns="0" tIns="0" rIns="0" bIns="0" rtlCol="0" anchor="t"/>
            <a:lstStyle/>
            <a:p>
              <a:pPr algn="l">
                <a:lnSpc>
                  <a:spcPts val="3125"/>
                </a:lnSpc>
              </a:pPr>
              <a:r>
                <a:rPr lang="en-US" sz="1937" spc="-40" dirty="0">
                  <a:solidFill>
                    <a:srgbClr val="272525"/>
                  </a:solidFill>
                  <a:latin typeface="Source Sans Pro"/>
                  <a:ea typeface="Source Sans Pro"/>
                  <a:cs typeface="Source Sans Pro"/>
                  <a:sym typeface="Source Sans Pro"/>
                </a:rPr>
                <a:t>•This slide provides a summary of key metrics and confusion matrices for evaluating the performance of 6 machine learning models .</a:t>
              </a:r>
            </a:p>
          </p:txBody>
        </p:sp>
      </p:grpSp>
      <p:grpSp>
        <p:nvGrpSpPr>
          <p:cNvPr id="11" name="Group 11"/>
          <p:cNvGrpSpPr/>
          <p:nvPr/>
        </p:nvGrpSpPr>
        <p:grpSpPr>
          <a:xfrm>
            <a:off x="875705" y="2605980"/>
            <a:ext cx="16536591" cy="1661071"/>
            <a:chOff x="0" y="0"/>
            <a:chExt cx="22048788" cy="2214762"/>
          </a:xfrm>
          <a:solidFill>
            <a:schemeClr val="accent2">
              <a:lumMod val="40000"/>
              <a:lumOff val="60000"/>
            </a:schemeClr>
          </a:solidFill>
        </p:grpSpPr>
        <p:sp>
          <p:nvSpPr>
            <p:cNvPr id="12" name="Freeform 12"/>
            <p:cNvSpPr/>
            <p:nvPr/>
          </p:nvSpPr>
          <p:spPr>
            <a:xfrm>
              <a:off x="0" y="0"/>
              <a:ext cx="22048724" cy="2214753"/>
            </a:xfrm>
            <a:custGeom>
              <a:avLst/>
              <a:gdLst/>
              <a:ahLst/>
              <a:cxnLst/>
              <a:rect l="l" t="t" r="r" b="b"/>
              <a:pathLst>
                <a:path w="22048724" h="2214753">
                  <a:moveTo>
                    <a:pt x="0" y="140081"/>
                  </a:moveTo>
                  <a:cubicBezTo>
                    <a:pt x="0" y="62738"/>
                    <a:pt x="62738" y="0"/>
                    <a:pt x="140081" y="0"/>
                  </a:cubicBezTo>
                  <a:lnTo>
                    <a:pt x="21908643" y="0"/>
                  </a:lnTo>
                  <a:cubicBezTo>
                    <a:pt x="21985985" y="0"/>
                    <a:pt x="22048724" y="62738"/>
                    <a:pt x="22048724" y="140081"/>
                  </a:cubicBezTo>
                  <a:lnTo>
                    <a:pt x="22048724" y="2074672"/>
                  </a:lnTo>
                  <a:cubicBezTo>
                    <a:pt x="22048724" y="2152015"/>
                    <a:pt x="21985985" y="2214753"/>
                    <a:pt x="21908643" y="2214753"/>
                  </a:cubicBezTo>
                  <a:lnTo>
                    <a:pt x="140081" y="2214753"/>
                  </a:lnTo>
                  <a:cubicBezTo>
                    <a:pt x="62738" y="2214753"/>
                    <a:pt x="0" y="2152015"/>
                    <a:pt x="0" y="2074672"/>
                  </a:cubicBezTo>
                  <a:close/>
                </a:path>
              </a:pathLst>
            </a:custGeom>
            <a:grpFill/>
          </p:spPr>
        </p:sp>
      </p:grpSp>
      <p:sp>
        <p:nvSpPr>
          <p:cNvPr id="13" name="Freeform 13" descr="preencoded.png"/>
          <p:cNvSpPr/>
          <p:nvPr/>
        </p:nvSpPr>
        <p:spPr>
          <a:xfrm>
            <a:off x="1125885" y="2972246"/>
            <a:ext cx="250180" cy="200025"/>
          </a:xfrm>
          <a:custGeom>
            <a:avLst/>
            <a:gdLst/>
            <a:ahLst/>
            <a:cxnLst/>
            <a:rect l="l" t="t" r="r" b="b"/>
            <a:pathLst>
              <a:path w="250180" h="200025">
                <a:moveTo>
                  <a:pt x="0" y="0"/>
                </a:moveTo>
                <a:lnTo>
                  <a:pt x="250180" y="0"/>
                </a:lnTo>
                <a:lnTo>
                  <a:pt x="250180" y="200025"/>
                </a:lnTo>
                <a:lnTo>
                  <a:pt x="0" y="200025"/>
                </a:lnTo>
                <a:lnTo>
                  <a:pt x="0" y="0"/>
                </a:lnTo>
                <a:close/>
              </a:path>
            </a:pathLst>
          </a:custGeom>
          <a:blipFill>
            <a:blip r:embed="rId3"/>
            <a:stretch>
              <a:fillRect t="-510" b="-510"/>
            </a:stretch>
          </a:blipFill>
        </p:spPr>
      </p:sp>
      <p:grpSp>
        <p:nvGrpSpPr>
          <p:cNvPr id="14" name="Group 14"/>
          <p:cNvGrpSpPr/>
          <p:nvPr/>
        </p:nvGrpSpPr>
        <p:grpSpPr>
          <a:xfrm>
            <a:off x="1626245" y="2918669"/>
            <a:ext cx="15535870" cy="320279"/>
            <a:chOff x="0" y="0"/>
            <a:chExt cx="20714493" cy="427038"/>
          </a:xfrm>
        </p:grpSpPr>
        <p:sp>
          <p:nvSpPr>
            <p:cNvPr id="15" name="Freeform 15"/>
            <p:cNvSpPr/>
            <p:nvPr/>
          </p:nvSpPr>
          <p:spPr>
            <a:xfrm>
              <a:off x="0" y="0"/>
              <a:ext cx="20714494" cy="427038"/>
            </a:xfrm>
            <a:custGeom>
              <a:avLst/>
              <a:gdLst/>
              <a:ahLst/>
              <a:cxnLst/>
              <a:rect l="l" t="t" r="r" b="b"/>
              <a:pathLst>
                <a:path w="20714494" h="427038">
                  <a:moveTo>
                    <a:pt x="0" y="0"/>
                  </a:moveTo>
                  <a:lnTo>
                    <a:pt x="20714494" y="0"/>
                  </a:lnTo>
                  <a:lnTo>
                    <a:pt x="20714494" y="427038"/>
                  </a:lnTo>
                  <a:lnTo>
                    <a:pt x="0" y="427038"/>
                  </a:lnTo>
                  <a:close/>
                </a:path>
              </a:pathLst>
            </a:custGeom>
            <a:solidFill>
              <a:srgbClr val="000000">
                <a:alpha val="0"/>
              </a:srgbClr>
            </a:solidFill>
          </p:spPr>
        </p:sp>
        <p:sp>
          <p:nvSpPr>
            <p:cNvPr id="16" name="TextBox 16"/>
            <p:cNvSpPr txBox="1"/>
            <p:nvPr/>
          </p:nvSpPr>
          <p:spPr>
            <a:xfrm>
              <a:off x="0" y="-76200"/>
              <a:ext cx="20714493" cy="503238"/>
            </a:xfrm>
            <a:prstGeom prst="rect">
              <a:avLst/>
            </a:prstGeom>
          </p:spPr>
          <p:txBody>
            <a:bodyPr lIns="0" tIns="0" rIns="0" bIns="0" rtlCol="0" anchor="t"/>
            <a:lstStyle/>
            <a:p>
              <a:pPr marL="292199" lvl="1" indent="-146100" algn="l">
                <a:lnSpc>
                  <a:spcPts val="3125"/>
                </a:lnSpc>
                <a:buFont typeface="Arial"/>
                <a:buChar char="•"/>
              </a:pPr>
              <a:r>
                <a:rPr lang="en-US" sz="1937" b="1" spc="-40">
                  <a:solidFill>
                    <a:srgbClr val="5E208E"/>
                  </a:solidFill>
                  <a:latin typeface="Source Sans Pro Bold"/>
                  <a:ea typeface="Source Sans Pro Bold"/>
                  <a:cs typeface="Source Sans Pro Bold"/>
                  <a:sym typeface="Source Sans Pro Bold"/>
                </a:rPr>
                <a:t>Precision: Represent how many of actual positive cases are actually positive.</a:t>
              </a:r>
            </a:p>
          </p:txBody>
        </p:sp>
      </p:grpSp>
      <p:grpSp>
        <p:nvGrpSpPr>
          <p:cNvPr id="17" name="Group 17"/>
          <p:cNvGrpSpPr/>
          <p:nvPr/>
        </p:nvGrpSpPr>
        <p:grpSpPr>
          <a:xfrm>
            <a:off x="1626245" y="3326457"/>
            <a:ext cx="15535870" cy="320279"/>
            <a:chOff x="0" y="0"/>
            <a:chExt cx="20714493" cy="427038"/>
          </a:xfrm>
        </p:grpSpPr>
        <p:sp>
          <p:nvSpPr>
            <p:cNvPr id="18" name="Freeform 18"/>
            <p:cNvSpPr/>
            <p:nvPr/>
          </p:nvSpPr>
          <p:spPr>
            <a:xfrm>
              <a:off x="0" y="0"/>
              <a:ext cx="20714494" cy="427038"/>
            </a:xfrm>
            <a:custGeom>
              <a:avLst/>
              <a:gdLst/>
              <a:ahLst/>
              <a:cxnLst/>
              <a:rect l="l" t="t" r="r" b="b"/>
              <a:pathLst>
                <a:path w="20714494" h="427038">
                  <a:moveTo>
                    <a:pt x="0" y="0"/>
                  </a:moveTo>
                  <a:lnTo>
                    <a:pt x="20714494" y="0"/>
                  </a:lnTo>
                  <a:lnTo>
                    <a:pt x="20714494" y="427038"/>
                  </a:lnTo>
                  <a:lnTo>
                    <a:pt x="0" y="427038"/>
                  </a:lnTo>
                  <a:close/>
                </a:path>
              </a:pathLst>
            </a:custGeom>
            <a:solidFill>
              <a:srgbClr val="000000">
                <a:alpha val="0"/>
              </a:srgbClr>
            </a:solidFill>
          </p:spPr>
        </p:sp>
        <p:sp>
          <p:nvSpPr>
            <p:cNvPr id="19" name="TextBox 19"/>
            <p:cNvSpPr txBox="1"/>
            <p:nvPr/>
          </p:nvSpPr>
          <p:spPr>
            <a:xfrm>
              <a:off x="0" y="-76200"/>
              <a:ext cx="20714493" cy="503238"/>
            </a:xfrm>
            <a:prstGeom prst="rect">
              <a:avLst/>
            </a:prstGeom>
          </p:spPr>
          <p:txBody>
            <a:bodyPr lIns="0" tIns="0" rIns="0" bIns="0" rtlCol="0" anchor="t"/>
            <a:lstStyle/>
            <a:p>
              <a:pPr marL="292199" lvl="1" indent="-146100" algn="l">
                <a:lnSpc>
                  <a:spcPts val="3125"/>
                </a:lnSpc>
                <a:buFont typeface="Arial"/>
                <a:buChar char="•"/>
              </a:pPr>
              <a:r>
                <a:rPr lang="en-US" sz="1937" b="1" spc="-40">
                  <a:solidFill>
                    <a:srgbClr val="5E208E"/>
                  </a:solidFill>
                  <a:latin typeface="Source Sans Pro Bold"/>
                  <a:ea typeface="Source Sans Pro Bold"/>
                  <a:cs typeface="Source Sans Pro Bold"/>
                  <a:sym typeface="Source Sans Pro Bold"/>
                </a:rPr>
                <a:t>Recall: Represent how many of actual positive cases were correctly predicted by model.</a:t>
              </a:r>
            </a:p>
          </p:txBody>
        </p:sp>
      </p:grpSp>
      <p:grpSp>
        <p:nvGrpSpPr>
          <p:cNvPr id="20" name="Group 20"/>
          <p:cNvGrpSpPr/>
          <p:nvPr/>
        </p:nvGrpSpPr>
        <p:grpSpPr>
          <a:xfrm>
            <a:off x="1626245" y="3734246"/>
            <a:ext cx="15535870" cy="320279"/>
            <a:chOff x="0" y="0"/>
            <a:chExt cx="20714493" cy="427038"/>
          </a:xfrm>
        </p:grpSpPr>
        <p:sp>
          <p:nvSpPr>
            <p:cNvPr id="21" name="Freeform 21"/>
            <p:cNvSpPr/>
            <p:nvPr/>
          </p:nvSpPr>
          <p:spPr>
            <a:xfrm>
              <a:off x="0" y="0"/>
              <a:ext cx="20714494" cy="427038"/>
            </a:xfrm>
            <a:custGeom>
              <a:avLst/>
              <a:gdLst/>
              <a:ahLst/>
              <a:cxnLst/>
              <a:rect l="l" t="t" r="r" b="b"/>
              <a:pathLst>
                <a:path w="20714494" h="427038">
                  <a:moveTo>
                    <a:pt x="0" y="0"/>
                  </a:moveTo>
                  <a:lnTo>
                    <a:pt x="20714494" y="0"/>
                  </a:lnTo>
                  <a:lnTo>
                    <a:pt x="20714494" y="427038"/>
                  </a:lnTo>
                  <a:lnTo>
                    <a:pt x="0" y="427038"/>
                  </a:lnTo>
                  <a:close/>
                </a:path>
              </a:pathLst>
            </a:custGeom>
            <a:solidFill>
              <a:srgbClr val="000000">
                <a:alpha val="0"/>
              </a:srgbClr>
            </a:solidFill>
          </p:spPr>
        </p:sp>
        <p:sp>
          <p:nvSpPr>
            <p:cNvPr id="22" name="TextBox 22"/>
            <p:cNvSpPr txBox="1"/>
            <p:nvPr/>
          </p:nvSpPr>
          <p:spPr>
            <a:xfrm>
              <a:off x="0" y="-76200"/>
              <a:ext cx="20714493" cy="503238"/>
            </a:xfrm>
            <a:prstGeom prst="rect">
              <a:avLst/>
            </a:prstGeom>
          </p:spPr>
          <p:txBody>
            <a:bodyPr lIns="0" tIns="0" rIns="0" bIns="0" rtlCol="0" anchor="t"/>
            <a:lstStyle/>
            <a:p>
              <a:pPr marL="292199" lvl="1" indent="-146100" algn="l">
                <a:lnSpc>
                  <a:spcPts val="3125"/>
                </a:lnSpc>
                <a:buFont typeface="Arial"/>
                <a:buChar char="•"/>
              </a:pPr>
              <a:r>
                <a:rPr lang="en-US" sz="1937" b="1" spc="-40" dirty="0">
                  <a:solidFill>
                    <a:srgbClr val="5E208E"/>
                  </a:solidFill>
                  <a:latin typeface="Source Sans Pro Bold"/>
                  <a:ea typeface="Source Sans Pro Bold"/>
                  <a:cs typeface="Source Sans Pro Bold"/>
                  <a:sym typeface="Source Sans Pro Bold"/>
                </a:rPr>
                <a:t>F1 Score: A balance between recall and precision, useful when both false positives and false negatives need to be minimized.</a:t>
              </a:r>
            </a:p>
          </p:txBody>
        </p:sp>
      </p:grpSp>
      <p:grpSp>
        <p:nvGrpSpPr>
          <p:cNvPr id="23" name="Group 23"/>
          <p:cNvGrpSpPr/>
          <p:nvPr/>
        </p:nvGrpSpPr>
        <p:grpSpPr>
          <a:xfrm>
            <a:off x="870942" y="4543722"/>
            <a:ext cx="16546116" cy="5063579"/>
            <a:chOff x="0" y="0"/>
            <a:chExt cx="22061488" cy="6751438"/>
          </a:xfrm>
        </p:grpSpPr>
        <p:sp>
          <p:nvSpPr>
            <p:cNvPr id="24" name="Freeform 24"/>
            <p:cNvSpPr/>
            <p:nvPr/>
          </p:nvSpPr>
          <p:spPr>
            <a:xfrm>
              <a:off x="0" y="0"/>
              <a:ext cx="22061551" cy="6751448"/>
            </a:xfrm>
            <a:custGeom>
              <a:avLst/>
              <a:gdLst/>
              <a:ahLst/>
              <a:cxnLst/>
              <a:rect l="l" t="t" r="r" b="b"/>
              <a:pathLst>
                <a:path w="22061551" h="6751448">
                  <a:moveTo>
                    <a:pt x="0" y="146431"/>
                  </a:moveTo>
                  <a:cubicBezTo>
                    <a:pt x="0" y="65532"/>
                    <a:pt x="65659" y="0"/>
                    <a:pt x="146685" y="0"/>
                  </a:cubicBezTo>
                  <a:lnTo>
                    <a:pt x="21914865" y="0"/>
                  </a:lnTo>
                  <a:lnTo>
                    <a:pt x="21914865" y="6350"/>
                  </a:lnTo>
                  <a:lnTo>
                    <a:pt x="21914865" y="0"/>
                  </a:lnTo>
                  <a:cubicBezTo>
                    <a:pt x="21995892" y="0"/>
                    <a:pt x="22061551" y="65532"/>
                    <a:pt x="22061551" y="146431"/>
                  </a:cubicBezTo>
                  <a:lnTo>
                    <a:pt x="22055201" y="146431"/>
                  </a:lnTo>
                  <a:lnTo>
                    <a:pt x="22061551" y="146431"/>
                  </a:lnTo>
                  <a:lnTo>
                    <a:pt x="22061551" y="6605016"/>
                  </a:lnTo>
                  <a:lnTo>
                    <a:pt x="22055201" y="6605016"/>
                  </a:lnTo>
                  <a:lnTo>
                    <a:pt x="22061551" y="6605016"/>
                  </a:lnTo>
                  <a:cubicBezTo>
                    <a:pt x="22061551" y="6685915"/>
                    <a:pt x="21995892" y="6751448"/>
                    <a:pt x="21914865" y="6751448"/>
                  </a:cubicBezTo>
                  <a:lnTo>
                    <a:pt x="21914865" y="6745098"/>
                  </a:lnTo>
                  <a:lnTo>
                    <a:pt x="21914865" y="6751448"/>
                  </a:lnTo>
                  <a:lnTo>
                    <a:pt x="146685" y="6751448"/>
                  </a:lnTo>
                  <a:lnTo>
                    <a:pt x="146685" y="6745098"/>
                  </a:lnTo>
                  <a:lnTo>
                    <a:pt x="146685" y="6751448"/>
                  </a:lnTo>
                  <a:cubicBezTo>
                    <a:pt x="65659" y="6751447"/>
                    <a:pt x="0" y="6685915"/>
                    <a:pt x="0" y="6605016"/>
                  </a:cubicBezTo>
                  <a:lnTo>
                    <a:pt x="0" y="146431"/>
                  </a:lnTo>
                  <a:lnTo>
                    <a:pt x="6350" y="146431"/>
                  </a:lnTo>
                  <a:lnTo>
                    <a:pt x="0" y="146431"/>
                  </a:lnTo>
                  <a:moveTo>
                    <a:pt x="12700" y="146431"/>
                  </a:moveTo>
                  <a:lnTo>
                    <a:pt x="12700" y="6605016"/>
                  </a:lnTo>
                  <a:lnTo>
                    <a:pt x="6350" y="6605016"/>
                  </a:lnTo>
                  <a:lnTo>
                    <a:pt x="12700" y="6605016"/>
                  </a:lnTo>
                  <a:cubicBezTo>
                    <a:pt x="12700" y="6678930"/>
                    <a:pt x="72644" y="6738748"/>
                    <a:pt x="146685" y="6738748"/>
                  </a:cubicBezTo>
                  <a:lnTo>
                    <a:pt x="21914865" y="6738748"/>
                  </a:lnTo>
                  <a:cubicBezTo>
                    <a:pt x="21988779" y="6738748"/>
                    <a:pt x="22048851" y="6678803"/>
                    <a:pt x="22048851" y="6605016"/>
                  </a:cubicBezTo>
                  <a:lnTo>
                    <a:pt x="22048851" y="146431"/>
                  </a:lnTo>
                  <a:cubicBezTo>
                    <a:pt x="22048851" y="72517"/>
                    <a:pt x="21988906" y="12700"/>
                    <a:pt x="21914865" y="12700"/>
                  </a:cubicBezTo>
                  <a:lnTo>
                    <a:pt x="146685" y="12700"/>
                  </a:lnTo>
                  <a:lnTo>
                    <a:pt x="146685" y="6350"/>
                  </a:lnTo>
                  <a:lnTo>
                    <a:pt x="146685" y="12700"/>
                  </a:lnTo>
                  <a:cubicBezTo>
                    <a:pt x="72644" y="12700"/>
                    <a:pt x="12700" y="72644"/>
                    <a:pt x="12700" y="146431"/>
                  </a:cubicBezTo>
                  <a:close/>
                </a:path>
              </a:pathLst>
            </a:custGeom>
            <a:solidFill>
              <a:srgbClr val="000000">
                <a:alpha val="392"/>
              </a:srgbClr>
            </a:solidFill>
          </p:spPr>
        </p:sp>
      </p:grpSp>
      <p:grpSp>
        <p:nvGrpSpPr>
          <p:cNvPr id="25" name="Group 25"/>
          <p:cNvGrpSpPr/>
          <p:nvPr/>
        </p:nvGrpSpPr>
        <p:grpSpPr>
          <a:xfrm>
            <a:off x="885230" y="4558010"/>
            <a:ext cx="16517541" cy="719286"/>
            <a:chOff x="0" y="0"/>
            <a:chExt cx="22023388" cy="959048"/>
          </a:xfrm>
          <a:noFill/>
        </p:grpSpPr>
        <p:sp>
          <p:nvSpPr>
            <p:cNvPr id="26" name="Freeform 26"/>
            <p:cNvSpPr/>
            <p:nvPr/>
          </p:nvSpPr>
          <p:spPr>
            <a:xfrm>
              <a:off x="0" y="0"/>
              <a:ext cx="22023451" cy="959104"/>
            </a:xfrm>
            <a:custGeom>
              <a:avLst/>
              <a:gdLst/>
              <a:ahLst/>
              <a:cxnLst/>
              <a:rect l="l" t="t" r="r" b="b"/>
              <a:pathLst>
                <a:path w="22023451" h="959104">
                  <a:moveTo>
                    <a:pt x="0" y="0"/>
                  </a:moveTo>
                  <a:lnTo>
                    <a:pt x="22023451" y="0"/>
                  </a:lnTo>
                  <a:lnTo>
                    <a:pt x="22023451" y="959104"/>
                  </a:lnTo>
                  <a:lnTo>
                    <a:pt x="0" y="959104"/>
                  </a:lnTo>
                  <a:close/>
                </a:path>
              </a:pathLst>
            </a:custGeom>
            <a:grpFill/>
            <a:ln>
              <a:noFill/>
            </a:ln>
          </p:spPr>
          <p:style>
            <a:lnRef idx="2">
              <a:schemeClr val="dk1"/>
            </a:lnRef>
            <a:fillRef idx="1">
              <a:schemeClr val="lt1"/>
            </a:fillRef>
            <a:effectRef idx="0">
              <a:schemeClr val="dk1"/>
            </a:effectRef>
            <a:fontRef idx="minor">
              <a:schemeClr val="dk1"/>
            </a:fontRef>
          </p:style>
        </p:sp>
      </p:grpSp>
      <p:grpSp>
        <p:nvGrpSpPr>
          <p:cNvPr id="27" name="Group 27"/>
          <p:cNvGrpSpPr/>
          <p:nvPr/>
        </p:nvGrpSpPr>
        <p:grpSpPr>
          <a:xfrm>
            <a:off x="1135708" y="4717554"/>
            <a:ext cx="3911650" cy="400199"/>
            <a:chOff x="0" y="0"/>
            <a:chExt cx="5215533" cy="533598"/>
          </a:xfr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grpSpPr>
        <p:sp>
          <p:nvSpPr>
            <p:cNvPr id="28" name="Freeform 28"/>
            <p:cNvSpPr/>
            <p:nvPr/>
          </p:nvSpPr>
          <p:spPr>
            <a:xfrm>
              <a:off x="0" y="0"/>
              <a:ext cx="5215533" cy="533598"/>
            </a:xfrm>
            <a:custGeom>
              <a:avLst/>
              <a:gdLst/>
              <a:ahLst/>
              <a:cxnLst/>
              <a:rect l="l" t="t" r="r" b="b"/>
              <a:pathLst>
                <a:path w="5215533" h="533598">
                  <a:moveTo>
                    <a:pt x="0" y="0"/>
                  </a:moveTo>
                  <a:lnTo>
                    <a:pt x="5215533" y="0"/>
                  </a:lnTo>
                  <a:lnTo>
                    <a:pt x="5215533" y="533598"/>
                  </a:lnTo>
                  <a:lnTo>
                    <a:pt x="0" y="533598"/>
                  </a:lnTo>
                  <a:close/>
                </a:path>
              </a:pathLst>
            </a:custGeom>
            <a:grpFill/>
          </p:spPr>
          <p:style>
            <a:lnRef idx="2">
              <a:schemeClr val="dk1"/>
            </a:lnRef>
            <a:fillRef idx="1">
              <a:schemeClr val="lt1"/>
            </a:fillRef>
            <a:effectRef idx="0">
              <a:schemeClr val="dk1"/>
            </a:effectRef>
            <a:fontRef idx="minor">
              <a:schemeClr val="dk1"/>
            </a:fontRef>
          </p:style>
        </p:sp>
        <p:sp>
          <p:nvSpPr>
            <p:cNvPr id="29" name="TextBox 29"/>
            <p:cNvSpPr txBox="1"/>
            <p:nvPr/>
          </p:nvSpPr>
          <p:spPr>
            <a:xfrm>
              <a:off x="0" y="-76200"/>
              <a:ext cx="5215533" cy="609798"/>
            </a:xfrm>
            <a:prstGeom prst="rect">
              <a:avLst/>
            </a:prstGeom>
            <a:grpFill/>
          </p:spPr>
          <p:style>
            <a:lnRef idx="2">
              <a:schemeClr val="dk1"/>
            </a:lnRef>
            <a:fillRef idx="1">
              <a:schemeClr val="lt1"/>
            </a:fillRef>
            <a:effectRef idx="0">
              <a:schemeClr val="dk1"/>
            </a:effectRef>
            <a:fontRef idx="minor">
              <a:schemeClr val="dk1"/>
            </a:fontRef>
          </p:style>
          <p:txBody>
            <a:bodyPr lIns="0" tIns="0" rIns="0" bIns="0" rtlCol="0" anchor="t"/>
            <a:lstStyle/>
            <a:p>
              <a:pPr algn="ctr">
                <a:lnSpc>
                  <a:spcPts val="3125"/>
                </a:lnSpc>
              </a:pPr>
              <a:r>
                <a:rPr lang="en-US" sz="1937" b="1" spc="-40" dirty="0">
                  <a:solidFill>
                    <a:srgbClr val="204C8E"/>
                  </a:solidFill>
                  <a:latin typeface="Source Sans Pro Bold"/>
                  <a:ea typeface="Source Sans Pro Bold"/>
                  <a:cs typeface="Source Sans Pro Bold"/>
                  <a:sym typeface="Source Sans Pro Bold"/>
                </a:rPr>
                <a:t>Model</a:t>
              </a:r>
            </a:p>
          </p:txBody>
        </p:sp>
      </p:grpSp>
      <p:grpSp>
        <p:nvGrpSpPr>
          <p:cNvPr id="30" name="Group 30"/>
          <p:cNvGrpSpPr/>
          <p:nvPr/>
        </p:nvGrpSpPr>
        <p:grpSpPr>
          <a:xfrm>
            <a:off x="5557242" y="4717554"/>
            <a:ext cx="2871192" cy="400199"/>
            <a:chOff x="0" y="0"/>
            <a:chExt cx="3828257" cy="533598"/>
          </a:xfr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grpSpPr>
        <p:sp>
          <p:nvSpPr>
            <p:cNvPr id="31" name="Freeform 31"/>
            <p:cNvSpPr/>
            <p:nvPr/>
          </p:nvSpPr>
          <p:spPr>
            <a:xfrm>
              <a:off x="0" y="0"/>
              <a:ext cx="3828257" cy="533598"/>
            </a:xfrm>
            <a:custGeom>
              <a:avLst/>
              <a:gdLst/>
              <a:ahLst/>
              <a:cxnLst/>
              <a:rect l="l" t="t" r="r" b="b"/>
              <a:pathLst>
                <a:path w="3828257" h="533598">
                  <a:moveTo>
                    <a:pt x="0" y="0"/>
                  </a:moveTo>
                  <a:lnTo>
                    <a:pt x="3828257" y="0"/>
                  </a:lnTo>
                  <a:lnTo>
                    <a:pt x="3828257" y="533598"/>
                  </a:lnTo>
                  <a:lnTo>
                    <a:pt x="0" y="533598"/>
                  </a:lnTo>
                  <a:close/>
                </a:path>
              </a:pathLst>
            </a:custGeom>
            <a:grpFill/>
          </p:spPr>
          <p:style>
            <a:lnRef idx="2">
              <a:schemeClr val="dk1"/>
            </a:lnRef>
            <a:fillRef idx="1">
              <a:schemeClr val="lt1"/>
            </a:fillRef>
            <a:effectRef idx="0">
              <a:schemeClr val="dk1"/>
            </a:effectRef>
            <a:fontRef idx="minor">
              <a:schemeClr val="dk1"/>
            </a:fontRef>
          </p:style>
        </p:sp>
        <p:sp>
          <p:nvSpPr>
            <p:cNvPr id="32" name="TextBox 32"/>
            <p:cNvSpPr txBox="1"/>
            <p:nvPr/>
          </p:nvSpPr>
          <p:spPr>
            <a:xfrm>
              <a:off x="0" y="-76200"/>
              <a:ext cx="3828257" cy="609798"/>
            </a:xfrm>
            <a:prstGeom prst="rect">
              <a:avLst/>
            </a:prstGeom>
            <a:grpFill/>
          </p:spPr>
          <p:style>
            <a:lnRef idx="2">
              <a:schemeClr val="dk1"/>
            </a:lnRef>
            <a:fillRef idx="1">
              <a:schemeClr val="lt1"/>
            </a:fillRef>
            <a:effectRef idx="0">
              <a:schemeClr val="dk1"/>
            </a:effectRef>
            <a:fontRef idx="minor">
              <a:schemeClr val="dk1"/>
            </a:fontRef>
          </p:style>
          <p:txBody>
            <a:bodyPr lIns="0" tIns="0" rIns="0" bIns="0" rtlCol="0" anchor="t"/>
            <a:lstStyle/>
            <a:p>
              <a:pPr algn="ctr">
                <a:lnSpc>
                  <a:spcPts val="3125"/>
                </a:lnSpc>
              </a:pPr>
              <a:r>
                <a:rPr lang="en-US" sz="1937" b="1" spc="-40">
                  <a:solidFill>
                    <a:srgbClr val="204C8E"/>
                  </a:solidFill>
                  <a:latin typeface="Source Sans Pro Bold"/>
                  <a:ea typeface="Source Sans Pro Bold"/>
                  <a:cs typeface="Source Sans Pro Bold"/>
                  <a:sym typeface="Source Sans Pro Bold"/>
                </a:rPr>
                <a:t>Accuracy</a:t>
              </a:r>
            </a:p>
          </p:txBody>
        </p:sp>
      </p:grpSp>
      <p:grpSp>
        <p:nvGrpSpPr>
          <p:cNvPr id="33" name="Group 33"/>
          <p:cNvGrpSpPr/>
          <p:nvPr/>
        </p:nvGrpSpPr>
        <p:grpSpPr>
          <a:xfrm>
            <a:off x="8938320" y="4717554"/>
            <a:ext cx="2388840" cy="400199"/>
            <a:chOff x="0" y="0"/>
            <a:chExt cx="3185120" cy="533598"/>
          </a:xfr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grpSpPr>
        <p:sp>
          <p:nvSpPr>
            <p:cNvPr id="34" name="Freeform 34"/>
            <p:cNvSpPr/>
            <p:nvPr/>
          </p:nvSpPr>
          <p:spPr>
            <a:xfrm>
              <a:off x="0" y="0"/>
              <a:ext cx="3185120" cy="533598"/>
            </a:xfrm>
            <a:custGeom>
              <a:avLst/>
              <a:gdLst/>
              <a:ahLst/>
              <a:cxnLst/>
              <a:rect l="l" t="t" r="r" b="b"/>
              <a:pathLst>
                <a:path w="3185120" h="533598">
                  <a:moveTo>
                    <a:pt x="0" y="0"/>
                  </a:moveTo>
                  <a:lnTo>
                    <a:pt x="3185120" y="0"/>
                  </a:lnTo>
                  <a:lnTo>
                    <a:pt x="3185120" y="533598"/>
                  </a:lnTo>
                  <a:lnTo>
                    <a:pt x="0" y="533598"/>
                  </a:lnTo>
                  <a:close/>
                </a:path>
              </a:pathLst>
            </a:custGeom>
            <a:grpFill/>
          </p:spPr>
        </p:sp>
        <p:sp>
          <p:nvSpPr>
            <p:cNvPr id="35" name="TextBox 35"/>
            <p:cNvSpPr txBox="1"/>
            <p:nvPr/>
          </p:nvSpPr>
          <p:spPr>
            <a:xfrm>
              <a:off x="0" y="-76200"/>
              <a:ext cx="3185120" cy="609798"/>
            </a:xfrm>
            <a:prstGeom prst="rect">
              <a:avLst/>
            </a:prstGeom>
            <a:grpFill/>
          </p:spPr>
          <p:style>
            <a:lnRef idx="2">
              <a:schemeClr val="dk1"/>
            </a:lnRef>
            <a:fillRef idx="1">
              <a:schemeClr val="lt1"/>
            </a:fillRef>
            <a:effectRef idx="0">
              <a:schemeClr val="dk1"/>
            </a:effectRef>
            <a:fontRef idx="minor">
              <a:schemeClr val="dk1"/>
            </a:fontRef>
          </p:style>
          <p:txBody>
            <a:bodyPr lIns="0" tIns="0" rIns="0" bIns="0" rtlCol="0" anchor="t"/>
            <a:lstStyle/>
            <a:p>
              <a:pPr algn="ctr">
                <a:lnSpc>
                  <a:spcPts val="3125"/>
                </a:lnSpc>
              </a:pPr>
              <a:r>
                <a:rPr lang="en-US" sz="1937" b="1" spc="-40" dirty="0">
                  <a:solidFill>
                    <a:srgbClr val="204C8E"/>
                  </a:solidFill>
                  <a:latin typeface="Source Sans Pro Bold"/>
                  <a:ea typeface="Source Sans Pro Bold"/>
                  <a:cs typeface="Source Sans Pro Bold"/>
                  <a:sym typeface="Source Sans Pro Bold"/>
                </a:rPr>
                <a:t>Precision</a:t>
              </a:r>
            </a:p>
          </p:txBody>
        </p:sp>
      </p:grpSp>
      <p:grpSp>
        <p:nvGrpSpPr>
          <p:cNvPr id="36" name="Group 36"/>
          <p:cNvGrpSpPr/>
          <p:nvPr/>
        </p:nvGrpSpPr>
        <p:grpSpPr>
          <a:xfrm>
            <a:off x="11837045" y="4717554"/>
            <a:ext cx="2537520" cy="400199"/>
            <a:chOff x="0" y="0"/>
            <a:chExt cx="3383360" cy="533598"/>
          </a:xfr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grpSpPr>
        <p:sp>
          <p:nvSpPr>
            <p:cNvPr id="37" name="Freeform 37"/>
            <p:cNvSpPr/>
            <p:nvPr/>
          </p:nvSpPr>
          <p:spPr>
            <a:xfrm>
              <a:off x="0" y="0"/>
              <a:ext cx="3383360" cy="533598"/>
            </a:xfrm>
            <a:custGeom>
              <a:avLst/>
              <a:gdLst/>
              <a:ahLst/>
              <a:cxnLst/>
              <a:rect l="l" t="t" r="r" b="b"/>
              <a:pathLst>
                <a:path w="3383360" h="533598">
                  <a:moveTo>
                    <a:pt x="0" y="0"/>
                  </a:moveTo>
                  <a:lnTo>
                    <a:pt x="3383360" y="0"/>
                  </a:lnTo>
                  <a:lnTo>
                    <a:pt x="3383360" y="533598"/>
                  </a:lnTo>
                  <a:lnTo>
                    <a:pt x="0" y="533598"/>
                  </a:lnTo>
                  <a:close/>
                </a:path>
              </a:pathLst>
            </a:custGeom>
            <a:grpFill/>
          </p:spPr>
          <p:style>
            <a:lnRef idx="2">
              <a:schemeClr val="dk1"/>
            </a:lnRef>
            <a:fillRef idx="1">
              <a:schemeClr val="lt1"/>
            </a:fillRef>
            <a:effectRef idx="0">
              <a:schemeClr val="dk1"/>
            </a:effectRef>
            <a:fontRef idx="minor">
              <a:schemeClr val="dk1"/>
            </a:fontRef>
          </p:style>
        </p:sp>
        <p:sp>
          <p:nvSpPr>
            <p:cNvPr id="38" name="TextBox 38"/>
            <p:cNvSpPr txBox="1"/>
            <p:nvPr/>
          </p:nvSpPr>
          <p:spPr>
            <a:xfrm>
              <a:off x="0" y="-76200"/>
              <a:ext cx="3383360" cy="609798"/>
            </a:xfrm>
            <a:prstGeom prst="rect">
              <a:avLst/>
            </a:prstGeom>
            <a:grpFill/>
          </p:spPr>
          <p:style>
            <a:lnRef idx="2">
              <a:schemeClr val="dk1"/>
            </a:lnRef>
            <a:fillRef idx="1">
              <a:schemeClr val="lt1"/>
            </a:fillRef>
            <a:effectRef idx="0">
              <a:schemeClr val="dk1"/>
            </a:effectRef>
            <a:fontRef idx="minor">
              <a:schemeClr val="dk1"/>
            </a:fontRef>
          </p:style>
          <p:txBody>
            <a:bodyPr lIns="0" tIns="0" rIns="0" bIns="0" rtlCol="0" anchor="t"/>
            <a:lstStyle/>
            <a:p>
              <a:pPr algn="ctr">
                <a:lnSpc>
                  <a:spcPts val="3125"/>
                </a:lnSpc>
              </a:pPr>
              <a:r>
                <a:rPr lang="en-US" sz="1937" b="1" spc="-40" dirty="0">
                  <a:solidFill>
                    <a:srgbClr val="204C8E"/>
                  </a:solidFill>
                  <a:latin typeface="Source Sans Pro Bold"/>
                  <a:ea typeface="Source Sans Pro Bold"/>
                  <a:cs typeface="Source Sans Pro Bold"/>
                  <a:sym typeface="Source Sans Pro Bold"/>
                </a:rPr>
                <a:t>Recall</a:t>
              </a:r>
            </a:p>
          </p:txBody>
        </p:sp>
      </p:grpSp>
      <p:grpSp>
        <p:nvGrpSpPr>
          <p:cNvPr id="39" name="Group 39"/>
          <p:cNvGrpSpPr/>
          <p:nvPr/>
        </p:nvGrpSpPr>
        <p:grpSpPr>
          <a:xfrm>
            <a:off x="14884450" y="4717554"/>
            <a:ext cx="2268141" cy="400199"/>
            <a:chOff x="0" y="0"/>
            <a:chExt cx="3024188" cy="533598"/>
          </a:xfrm>
        </p:grpSpPr>
        <p:sp>
          <p:nvSpPr>
            <p:cNvPr id="40" name="Freeform 40"/>
            <p:cNvSpPr/>
            <p:nvPr/>
          </p:nvSpPr>
          <p:spPr>
            <a:xfrm>
              <a:off x="0" y="0"/>
              <a:ext cx="3024188" cy="533598"/>
            </a:xfrm>
            <a:custGeom>
              <a:avLst/>
              <a:gdLst/>
              <a:ahLst/>
              <a:cxnLst/>
              <a:rect l="l" t="t" r="r" b="b"/>
              <a:pathLst>
                <a:path w="3024188" h="533598">
                  <a:moveTo>
                    <a:pt x="0" y="0"/>
                  </a:moveTo>
                  <a:lnTo>
                    <a:pt x="3024188" y="0"/>
                  </a:lnTo>
                  <a:lnTo>
                    <a:pt x="3024188" y="533598"/>
                  </a:lnTo>
                  <a:lnTo>
                    <a:pt x="0" y="533598"/>
                  </a:lnTo>
                  <a:close/>
                </a:path>
              </a:pathLst>
            </a:custGeom>
            <a:solidFill>
              <a:srgbClr val="000000">
                <a:alpha val="0"/>
              </a:srgbClr>
            </a:solidFill>
          </p:spPr>
        </p:sp>
        <p:sp>
          <p:nvSpPr>
            <p:cNvPr id="41" name="TextBox 41"/>
            <p:cNvSpPr txBox="1"/>
            <p:nvPr/>
          </p:nvSpPr>
          <p:spPr>
            <a:xfrm>
              <a:off x="0" y="-76200"/>
              <a:ext cx="3024188" cy="609798"/>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style>
            <a:lnRef idx="2">
              <a:schemeClr val="dk1"/>
            </a:lnRef>
            <a:fillRef idx="1">
              <a:schemeClr val="lt1"/>
            </a:fillRef>
            <a:effectRef idx="0">
              <a:schemeClr val="dk1"/>
            </a:effectRef>
            <a:fontRef idx="minor">
              <a:schemeClr val="dk1"/>
            </a:fontRef>
          </p:style>
          <p:txBody>
            <a:bodyPr lIns="0" tIns="0" rIns="0" bIns="0" rtlCol="0" anchor="t"/>
            <a:lstStyle/>
            <a:p>
              <a:pPr algn="ctr">
                <a:lnSpc>
                  <a:spcPts val="3125"/>
                </a:lnSpc>
              </a:pPr>
              <a:r>
                <a:rPr lang="en-US" sz="1937" b="1" spc="-40" dirty="0">
                  <a:solidFill>
                    <a:srgbClr val="204C8E"/>
                  </a:solidFill>
                  <a:latin typeface="Source Sans Pro Bold"/>
                  <a:ea typeface="Source Sans Pro Bold"/>
                  <a:cs typeface="Source Sans Pro Bold"/>
                  <a:sym typeface="Source Sans Pro Bold"/>
                </a:rPr>
                <a:t>F1 Score</a:t>
              </a:r>
            </a:p>
          </p:txBody>
        </p:sp>
      </p:grpSp>
      <p:grpSp>
        <p:nvGrpSpPr>
          <p:cNvPr id="42" name="Group 42"/>
          <p:cNvGrpSpPr/>
          <p:nvPr/>
        </p:nvGrpSpPr>
        <p:grpSpPr>
          <a:xfrm>
            <a:off x="885230" y="5277296"/>
            <a:ext cx="16517541" cy="719286"/>
            <a:chOff x="0" y="0"/>
            <a:chExt cx="22023388" cy="959048"/>
          </a:xfrm>
          <a:noFill/>
        </p:grpSpPr>
        <p:sp>
          <p:nvSpPr>
            <p:cNvPr id="43" name="Freeform 43"/>
            <p:cNvSpPr/>
            <p:nvPr/>
          </p:nvSpPr>
          <p:spPr>
            <a:xfrm>
              <a:off x="0" y="0"/>
              <a:ext cx="22023451" cy="959104"/>
            </a:xfrm>
            <a:custGeom>
              <a:avLst/>
              <a:gdLst/>
              <a:ahLst/>
              <a:cxnLst/>
              <a:rect l="l" t="t" r="r" b="b"/>
              <a:pathLst>
                <a:path w="22023451" h="959104">
                  <a:moveTo>
                    <a:pt x="0" y="0"/>
                  </a:moveTo>
                  <a:lnTo>
                    <a:pt x="22023451" y="0"/>
                  </a:lnTo>
                  <a:lnTo>
                    <a:pt x="22023451" y="959104"/>
                  </a:lnTo>
                  <a:lnTo>
                    <a:pt x="0" y="959104"/>
                  </a:lnTo>
                  <a:close/>
                </a:path>
              </a:pathLst>
            </a:custGeom>
            <a:grpFill/>
            <a:ln>
              <a:noFill/>
            </a:ln>
          </p:spPr>
          <p:style>
            <a:lnRef idx="2">
              <a:schemeClr val="dk1"/>
            </a:lnRef>
            <a:fillRef idx="1">
              <a:schemeClr val="lt1"/>
            </a:fillRef>
            <a:effectRef idx="0">
              <a:schemeClr val="dk1"/>
            </a:effectRef>
            <a:fontRef idx="minor">
              <a:schemeClr val="dk1"/>
            </a:fontRef>
          </p:style>
        </p:sp>
      </p:grpSp>
      <p:grpSp>
        <p:nvGrpSpPr>
          <p:cNvPr id="44" name="Group 44"/>
          <p:cNvGrpSpPr/>
          <p:nvPr/>
        </p:nvGrpSpPr>
        <p:grpSpPr>
          <a:xfrm>
            <a:off x="1135708" y="5448300"/>
            <a:ext cx="3911650" cy="400199"/>
            <a:chOff x="0" y="0"/>
            <a:chExt cx="5215533" cy="533598"/>
          </a:xfr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grpSpPr>
        <p:sp>
          <p:nvSpPr>
            <p:cNvPr id="45" name="Freeform 45"/>
            <p:cNvSpPr/>
            <p:nvPr/>
          </p:nvSpPr>
          <p:spPr>
            <a:xfrm>
              <a:off x="0" y="0"/>
              <a:ext cx="5215533" cy="533598"/>
            </a:xfrm>
            <a:custGeom>
              <a:avLst/>
              <a:gdLst/>
              <a:ahLst/>
              <a:cxnLst/>
              <a:rect l="l" t="t" r="r" b="b"/>
              <a:pathLst>
                <a:path w="5215533" h="533598">
                  <a:moveTo>
                    <a:pt x="0" y="0"/>
                  </a:moveTo>
                  <a:lnTo>
                    <a:pt x="5215533" y="0"/>
                  </a:lnTo>
                  <a:lnTo>
                    <a:pt x="5215533" y="533598"/>
                  </a:lnTo>
                  <a:lnTo>
                    <a:pt x="0" y="533598"/>
                  </a:lnTo>
                  <a:close/>
                </a:path>
              </a:pathLst>
            </a:custGeom>
            <a:grpFill/>
          </p:spPr>
        </p:sp>
        <p:sp>
          <p:nvSpPr>
            <p:cNvPr id="46" name="TextBox 46"/>
            <p:cNvSpPr txBox="1"/>
            <p:nvPr/>
          </p:nvSpPr>
          <p:spPr>
            <a:xfrm>
              <a:off x="0" y="-76200"/>
              <a:ext cx="5215533" cy="609798"/>
            </a:xfrm>
            <a:prstGeom prst="rect">
              <a:avLst/>
            </a:prstGeom>
            <a:grpFill/>
          </p:spPr>
          <p:style>
            <a:lnRef idx="2">
              <a:schemeClr val="dk1"/>
            </a:lnRef>
            <a:fillRef idx="1">
              <a:schemeClr val="lt1"/>
            </a:fillRef>
            <a:effectRef idx="0">
              <a:schemeClr val="dk1"/>
            </a:effectRef>
            <a:fontRef idx="minor">
              <a:schemeClr val="dk1"/>
            </a:fontRef>
          </p:style>
          <p:txBody>
            <a:bodyPr lIns="0" tIns="0" rIns="0" bIns="0" rtlCol="0" anchor="t"/>
            <a:lstStyle/>
            <a:p>
              <a:pPr algn="ctr">
                <a:lnSpc>
                  <a:spcPts val="3125"/>
                </a:lnSpc>
              </a:pPr>
              <a:r>
                <a:rPr lang="en-US" sz="1937" b="1" spc="-40" dirty="0">
                  <a:solidFill>
                    <a:srgbClr val="272525"/>
                  </a:solidFill>
                  <a:latin typeface="Source Sans Pro Bold"/>
                  <a:ea typeface="Source Sans Pro Bold"/>
                  <a:cs typeface="Source Sans Pro Bold"/>
                  <a:sym typeface="Source Sans Pro Bold"/>
                </a:rPr>
                <a:t>Gradient Boosting(GRB)</a:t>
              </a:r>
            </a:p>
          </p:txBody>
        </p:sp>
      </p:grpSp>
      <p:grpSp>
        <p:nvGrpSpPr>
          <p:cNvPr id="47" name="Group 47"/>
          <p:cNvGrpSpPr/>
          <p:nvPr/>
        </p:nvGrpSpPr>
        <p:grpSpPr>
          <a:xfrm>
            <a:off x="5557242" y="5436840"/>
            <a:ext cx="2871192" cy="400199"/>
            <a:chOff x="0" y="0"/>
            <a:chExt cx="3828257" cy="533598"/>
          </a:xfr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grpSpPr>
        <p:sp>
          <p:nvSpPr>
            <p:cNvPr id="48" name="Freeform 48"/>
            <p:cNvSpPr/>
            <p:nvPr/>
          </p:nvSpPr>
          <p:spPr>
            <a:xfrm>
              <a:off x="0" y="0"/>
              <a:ext cx="3828257" cy="533598"/>
            </a:xfrm>
            <a:custGeom>
              <a:avLst/>
              <a:gdLst/>
              <a:ahLst/>
              <a:cxnLst/>
              <a:rect l="l" t="t" r="r" b="b"/>
              <a:pathLst>
                <a:path w="3828257" h="533598">
                  <a:moveTo>
                    <a:pt x="0" y="0"/>
                  </a:moveTo>
                  <a:lnTo>
                    <a:pt x="3828257" y="0"/>
                  </a:lnTo>
                  <a:lnTo>
                    <a:pt x="3828257" y="533598"/>
                  </a:lnTo>
                  <a:lnTo>
                    <a:pt x="0" y="533598"/>
                  </a:lnTo>
                  <a:close/>
                </a:path>
              </a:pathLst>
            </a:custGeom>
            <a:grpFill/>
          </p:spPr>
        </p:sp>
        <p:sp>
          <p:nvSpPr>
            <p:cNvPr id="49" name="TextBox 49"/>
            <p:cNvSpPr txBox="1"/>
            <p:nvPr/>
          </p:nvSpPr>
          <p:spPr>
            <a:xfrm>
              <a:off x="0" y="-76200"/>
              <a:ext cx="3828257" cy="609798"/>
            </a:xfrm>
            <a:prstGeom prst="rect">
              <a:avLst/>
            </a:prstGeom>
            <a:grpFill/>
          </p:spPr>
          <p:style>
            <a:lnRef idx="2">
              <a:schemeClr val="dk1"/>
            </a:lnRef>
            <a:fillRef idx="1">
              <a:schemeClr val="lt1"/>
            </a:fillRef>
            <a:effectRef idx="0">
              <a:schemeClr val="dk1"/>
            </a:effectRef>
            <a:fontRef idx="minor">
              <a:schemeClr val="dk1"/>
            </a:fontRef>
          </p:style>
          <p:txBody>
            <a:bodyPr lIns="0" tIns="0" rIns="0" bIns="0" rtlCol="0" anchor="t"/>
            <a:lstStyle/>
            <a:p>
              <a:pPr algn="ctr">
                <a:lnSpc>
                  <a:spcPts val="3125"/>
                </a:lnSpc>
              </a:pPr>
              <a:r>
                <a:rPr lang="en-US" sz="1937" b="1" spc="-40" dirty="0">
                  <a:solidFill>
                    <a:srgbClr val="272525"/>
                  </a:solidFill>
                  <a:latin typeface="Source Sans Pro"/>
                  <a:ea typeface="Source Sans Pro"/>
                  <a:cs typeface="Source Sans Pro"/>
                  <a:sym typeface="Source Sans Pro"/>
                </a:rPr>
                <a:t>0.92</a:t>
              </a:r>
            </a:p>
          </p:txBody>
        </p:sp>
      </p:grpSp>
      <p:grpSp>
        <p:nvGrpSpPr>
          <p:cNvPr id="50" name="Group 50"/>
          <p:cNvGrpSpPr/>
          <p:nvPr/>
        </p:nvGrpSpPr>
        <p:grpSpPr>
          <a:xfrm>
            <a:off x="8915400" y="5448300"/>
            <a:ext cx="2388840" cy="400199"/>
            <a:chOff x="0" y="0"/>
            <a:chExt cx="3185120" cy="533598"/>
          </a:xfr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grpSpPr>
        <p:sp>
          <p:nvSpPr>
            <p:cNvPr id="51" name="Freeform 51"/>
            <p:cNvSpPr/>
            <p:nvPr/>
          </p:nvSpPr>
          <p:spPr>
            <a:xfrm>
              <a:off x="0" y="0"/>
              <a:ext cx="3185120" cy="533598"/>
            </a:xfrm>
            <a:custGeom>
              <a:avLst/>
              <a:gdLst/>
              <a:ahLst/>
              <a:cxnLst/>
              <a:rect l="l" t="t" r="r" b="b"/>
              <a:pathLst>
                <a:path w="3185120" h="533598">
                  <a:moveTo>
                    <a:pt x="0" y="0"/>
                  </a:moveTo>
                  <a:lnTo>
                    <a:pt x="3185120" y="0"/>
                  </a:lnTo>
                  <a:lnTo>
                    <a:pt x="3185120" y="533598"/>
                  </a:lnTo>
                  <a:lnTo>
                    <a:pt x="0" y="533598"/>
                  </a:lnTo>
                  <a:close/>
                </a:path>
              </a:pathLst>
            </a:custGeom>
            <a:grpFill/>
          </p:spPr>
          <p:style>
            <a:lnRef idx="2">
              <a:schemeClr val="dk1"/>
            </a:lnRef>
            <a:fillRef idx="1">
              <a:schemeClr val="lt1"/>
            </a:fillRef>
            <a:effectRef idx="0">
              <a:schemeClr val="dk1"/>
            </a:effectRef>
            <a:fontRef idx="minor">
              <a:schemeClr val="dk1"/>
            </a:fontRef>
          </p:style>
        </p:sp>
        <p:sp>
          <p:nvSpPr>
            <p:cNvPr id="52" name="TextBox 52"/>
            <p:cNvSpPr txBox="1"/>
            <p:nvPr/>
          </p:nvSpPr>
          <p:spPr>
            <a:xfrm>
              <a:off x="0" y="-76200"/>
              <a:ext cx="3185120" cy="609798"/>
            </a:xfrm>
            <a:prstGeom prst="rect">
              <a:avLst/>
            </a:prstGeom>
            <a:grpFill/>
          </p:spPr>
          <p:style>
            <a:lnRef idx="2">
              <a:schemeClr val="dk1"/>
            </a:lnRef>
            <a:fillRef idx="1">
              <a:schemeClr val="lt1"/>
            </a:fillRef>
            <a:effectRef idx="0">
              <a:schemeClr val="dk1"/>
            </a:effectRef>
            <a:fontRef idx="minor">
              <a:schemeClr val="dk1"/>
            </a:fontRef>
          </p:style>
          <p:txBody>
            <a:bodyPr lIns="0" tIns="0" rIns="0" bIns="0" rtlCol="0" anchor="t"/>
            <a:lstStyle/>
            <a:p>
              <a:pPr algn="ctr">
                <a:lnSpc>
                  <a:spcPts val="3125"/>
                </a:lnSpc>
              </a:pPr>
              <a:r>
                <a:rPr lang="en-US" sz="1937" b="1" spc="-40" dirty="0">
                  <a:solidFill>
                    <a:srgbClr val="272525"/>
                  </a:solidFill>
                  <a:latin typeface="Source Sans Pro"/>
                  <a:ea typeface="Source Sans Pro"/>
                  <a:cs typeface="Source Sans Pro"/>
                  <a:sym typeface="Source Sans Pro"/>
                </a:rPr>
                <a:t>0.93</a:t>
              </a:r>
            </a:p>
          </p:txBody>
        </p:sp>
      </p:grpSp>
      <p:grpSp>
        <p:nvGrpSpPr>
          <p:cNvPr id="53" name="Group 53"/>
          <p:cNvGrpSpPr/>
          <p:nvPr/>
        </p:nvGrpSpPr>
        <p:grpSpPr>
          <a:xfrm>
            <a:off x="11837045" y="5403042"/>
            <a:ext cx="2537520" cy="400199"/>
            <a:chOff x="0" y="0"/>
            <a:chExt cx="3383360" cy="533598"/>
          </a:xfr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grpSpPr>
        <p:sp>
          <p:nvSpPr>
            <p:cNvPr id="54" name="Freeform 54"/>
            <p:cNvSpPr/>
            <p:nvPr/>
          </p:nvSpPr>
          <p:spPr>
            <a:xfrm>
              <a:off x="0" y="0"/>
              <a:ext cx="3383360" cy="533598"/>
            </a:xfrm>
            <a:custGeom>
              <a:avLst/>
              <a:gdLst/>
              <a:ahLst/>
              <a:cxnLst/>
              <a:rect l="l" t="t" r="r" b="b"/>
              <a:pathLst>
                <a:path w="3383360" h="533598">
                  <a:moveTo>
                    <a:pt x="0" y="0"/>
                  </a:moveTo>
                  <a:lnTo>
                    <a:pt x="3383360" y="0"/>
                  </a:lnTo>
                  <a:lnTo>
                    <a:pt x="3383360" y="533598"/>
                  </a:lnTo>
                  <a:lnTo>
                    <a:pt x="0" y="533598"/>
                  </a:lnTo>
                  <a:close/>
                </a:path>
              </a:pathLst>
            </a:custGeom>
            <a:grpFill/>
          </p:spPr>
          <p:style>
            <a:lnRef idx="2">
              <a:schemeClr val="dk1"/>
            </a:lnRef>
            <a:fillRef idx="1">
              <a:schemeClr val="lt1"/>
            </a:fillRef>
            <a:effectRef idx="0">
              <a:schemeClr val="dk1"/>
            </a:effectRef>
            <a:fontRef idx="minor">
              <a:schemeClr val="dk1"/>
            </a:fontRef>
          </p:style>
        </p:sp>
        <p:sp>
          <p:nvSpPr>
            <p:cNvPr id="55" name="TextBox 55"/>
            <p:cNvSpPr txBox="1"/>
            <p:nvPr/>
          </p:nvSpPr>
          <p:spPr>
            <a:xfrm>
              <a:off x="0" y="-76200"/>
              <a:ext cx="3383360" cy="609798"/>
            </a:xfrm>
            <a:prstGeom prst="rect">
              <a:avLst/>
            </a:prstGeom>
            <a:grpFill/>
          </p:spPr>
          <p:style>
            <a:lnRef idx="2">
              <a:schemeClr val="dk1"/>
            </a:lnRef>
            <a:fillRef idx="1">
              <a:schemeClr val="lt1"/>
            </a:fillRef>
            <a:effectRef idx="0">
              <a:schemeClr val="dk1"/>
            </a:effectRef>
            <a:fontRef idx="minor">
              <a:schemeClr val="dk1"/>
            </a:fontRef>
          </p:style>
          <p:txBody>
            <a:bodyPr lIns="0" tIns="0" rIns="0" bIns="0" rtlCol="0" anchor="t"/>
            <a:lstStyle/>
            <a:p>
              <a:pPr algn="ctr">
                <a:lnSpc>
                  <a:spcPts val="3125"/>
                </a:lnSpc>
              </a:pPr>
              <a:r>
                <a:rPr lang="en-US" sz="1937" b="1" spc="-40">
                  <a:solidFill>
                    <a:srgbClr val="272525"/>
                  </a:solidFill>
                  <a:latin typeface="Source Sans Pro"/>
                  <a:ea typeface="Source Sans Pro"/>
                  <a:cs typeface="Source Sans Pro"/>
                  <a:sym typeface="Source Sans Pro"/>
                </a:rPr>
                <a:t>0.92</a:t>
              </a:r>
            </a:p>
          </p:txBody>
        </p:sp>
      </p:grpSp>
      <p:grpSp>
        <p:nvGrpSpPr>
          <p:cNvPr id="56" name="Group 56"/>
          <p:cNvGrpSpPr/>
          <p:nvPr/>
        </p:nvGrpSpPr>
        <p:grpSpPr>
          <a:xfrm>
            <a:off x="14884450" y="5436840"/>
            <a:ext cx="2268141" cy="400199"/>
            <a:chOff x="0" y="0"/>
            <a:chExt cx="3024188" cy="533598"/>
          </a:xfr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grpSpPr>
        <p:sp>
          <p:nvSpPr>
            <p:cNvPr id="57" name="Freeform 57"/>
            <p:cNvSpPr/>
            <p:nvPr/>
          </p:nvSpPr>
          <p:spPr>
            <a:xfrm>
              <a:off x="0" y="0"/>
              <a:ext cx="3024188" cy="533598"/>
            </a:xfrm>
            <a:custGeom>
              <a:avLst/>
              <a:gdLst/>
              <a:ahLst/>
              <a:cxnLst/>
              <a:rect l="l" t="t" r="r" b="b"/>
              <a:pathLst>
                <a:path w="3024188" h="533598">
                  <a:moveTo>
                    <a:pt x="0" y="0"/>
                  </a:moveTo>
                  <a:lnTo>
                    <a:pt x="3024188" y="0"/>
                  </a:lnTo>
                  <a:lnTo>
                    <a:pt x="3024188" y="533598"/>
                  </a:lnTo>
                  <a:lnTo>
                    <a:pt x="0" y="533598"/>
                  </a:lnTo>
                  <a:close/>
                </a:path>
              </a:pathLst>
            </a:custGeom>
            <a:grpFill/>
          </p:spPr>
          <p:style>
            <a:lnRef idx="2">
              <a:schemeClr val="dk1"/>
            </a:lnRef>
            <a:fillRef idx="1">
              <a:schemeClr val="lt1"/>
            </a:fillRef>
            <a:effectRef idx="0">
              <a:schemeClr val="dk1"/>
            </a:effectRef>
            <a:fontRef idx="minor">
              <a:schemeClr val="dk1"/>
            </a:fontRef>
          </p:style>
        </p:sp>
        <p:sp>
          <p:nvSpPr>
            <p:cNvPr id="58" name="TextBox 58"/>
            <p:cNvSpPr txBox="1"/>
            <p:nvPr/>
          </p:nvSpPr>
          <p:spPr>
            <a:xfrm>
              <a:off x="0" y="-76200"/>
              <a:ext cx="3024188" cy="609798"/>
            </a:xfrm>
            <a:prstGeom prst="rect">
              <a:avLst/>
            </a:prstGeom>
            <a:grpFill/>
          </p:spPr>
          <p:style>
            <a:lnRef idx="2">
              <a:schemeClr val="dk1"/>
            </a:lnRef>
            <a:fillRef idx="1">
              <a:schemeClr val="lt1"/>
            </a:fillRef>
            <a:effectRef idx="0">
              <a:schemeClr val="dk1"/>
            </a:effectRef>
            <a:fontRef idx="minor">
              <a:schemeClr val="dk1"/>
            </a:fontRef>
          </p:style>
          <p:txBody>
            <a:bodyPr lIns="0" tIns="0" rIns="0" bIns="0" rtlCol="0" anchor="t"/>
            <a:lstStyle/>
            <a:p>
              <a:pPr algn="ctr">
                <a:lnSpc>
                  <a:spcPts val="3125"/>
                </a:lnSpc>
              </a:pPr>
              <a:r>
                <a:rPr lang="en-US" sz="1937" b="1" spc="-40">
                  <a:solidFill>
                    <a:srgbClr val="272525"/>
                  </a:solidFill>
                  <a:latin typeface="Source Sans Pro"/>
                  <a:ea typeface="Source Sans Pro"/>
                  <a:cs typeface="Source Sans Pro"/>
                  <a:sym typeface="Source Sans Pro"/>
                </a:rPr>
                <a:t>0.92</a:t>
              </a:r>
            </a:p>
          </p:txBody>
        </p:sp>
      </p:grpSp>
      <p:grpSp>
        <p:nvGrpSpPr>
          <p:cNvPr id="59" name="Group 59"/>
          <p:cNvGrpSpPr/>
          <p:nvPr/>
        </p:nvGrpSpPr>
        <p:grpSpPr>
          <a:xfrm>
            <a:off x="885230" y="5996582"/>
            <a:ext cx="16517541" cy="719286"/>
            <a:chOff x="0" y="0"/>
            <a:chExt cx="22023388" cy="959048"/>
          </a:xfrm>
          <a:noFill/>
        </p:grpSpPr>
        <p:sp>
          <p:nvSpPr>
            <p:cNvPr id="60" name="Freeform 60"/>
            <p:cNvSpPr/>
            <p:nvPr/>
          </p:nvSpPr>
          <p:spPr>
            <a:xfrm>
              <a:off x="0" y="0"/>
              <a:ext cx="22023451" cy="959104"/>
            </a:xfrm>
            <a:custGeom>
              <a:avLst/>
              <a:gdLst/>
              <a:ahLst/>
              <a:cxnLst/>
              <a:rect l="l" t="t" r="r" b="b"/>
              <a:pathLst>
                <a:path w="22023451" h="959104">
                  <a:moveTo>
                    <a:pt x="0" y="0"/>
                  </a:moveTo>
                  <a:lnTo>
                    <a:pt x="22023451" y="0"/>
                  </a:lnTo>
                  <a:lnTo>
                    <a:pt x="22023451" y="959104"/>
                  </a:lnTo>
                  <a:lnTo>
                    <a:pt x="0" y="959104"/>
                  </a:lnTo>
                  <a:close/>
                </a:path>
              </a:pathLst>
            </a:custGeom>
            <a:grpFill/>
            <a:ln>
              <a:noFill/>
            </a:ln>
          </p:spPr>
          <p:style>
            <a:lnRef idx="2">
              <a:schemeClr val="dk1"/>
            </a:lnRef>
            <a:fillRef idx="1">
              <a:schemeClr val="lt1"/>
            </a:fillRef>
            <a:effectRef idx="0">
              <a:schemeClr val="dk1"/>
            </a:effectRef>
            <a:fontRef idx="minor">
              <a:schemeClr val="dk1"/>
            </a:fontRef>
          </p:style>
        </p:sp>
      </p:grpSp>
      <p:grpSp>
        <p:nvGrpSpPr>
          <p:cNvPr id="61" name="Group 61"/>
          <p:cNvGrpSpPr/>
          <p:nvPr/>
        </p:nvGrpSpPr>
        <p:grpSpPr>
          <a:xfrm>
            <a:off x="1135708" y="6167586"/>
            <a:ext cx="3911650" cy="400199"/>
            <a:chOff x="0" y="0"/>
            <a:chExt cx="5215533" cy="533598"/>
          </a:xfr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grpSpPr>
        <p:sp>
          <p:nvSpPr>
            <p:cNvPr id="62" name="Freeform 62"/>
            <p:cNvSpPr/>
            <p:nvPr/>
          </p:nvSpPr>
          <p:spPr>
            <a:xfrm>
              <a:off x="0" y="0"/>
              <a:ext cx="5215533" cy="533598"/>
            </a:xfrm>
            <a:custGeom>
              <a:avLst/>
              <a:gdLst/>
              <a:ahLst/>
              <a:cxnLst/>
              <a:rect l="l" t="t" r="r" b="b"/>
              <a:pathLst>
                <a:path w="5215533" h="533598">
                  <a:moveTo>
                    <a:pt x="0" y="0"/>
                  </a:moveTo>
                  <a:lnTo>
                    <a:pt x="5215533" y="0"/>
                  </a:lnTo>
                  <a:lnTo>
                    <a:pt x="5215533" y="533598"/>
                  </a:lnTo>
                  <a:lnTo>
                    <a:pt x="0" y="533598"/>
                  </a:lnTo>
                  <a:close/>
                </a:path>
              </a:pathLst>
            </a:custGeom>
            <a:grpFill/>
          </p:spPr>
          <p:style>
            <a:lnRef idx="2">
              <a:schemeClr val="dk1"/>
            </a:lnRef>
            <a:fillRef idx="1">
              <a:schemeClr val="lt1"/>
            </a:fillRef>
            <a:effectRef idx="0">
              <a:schemeClr val="dk1"/>
            </a:effectRef>
            <a:fontRef idx="minor">
              <a:schemeClr val="dk1"/>
            </a:fontRef>
          </p:style>
        </p:sp>
        <p:sp>
          <p:nvSpPr>
            <p:cNvPr id="63" name="TextBox 63"/>
            <p:cNvSpPr txBox="1"/>
            <p:nvPr/>
          </p:nvSpPr>
          <p:spPr>
            <a:xfrm>
              <a:off x="0" y="-76200"/>
              <a:ext cx="5215533" cy="609798"/>
            </a:xfrm>
            <a:prstGeom prst="rect">
              <a:avLst/>
            </a:prstGeom>
            <a:grpFill/>
          </p:spPr>
          <p:style>
            <a:lnRef idx="2">
              <a:schemeClr val="dk1"/>
            </a:lnRef>
            <a:fillRef idx="1">
              <a:schemeClr val="lt1"/>
            </a:fillRef>
            <a:effectRef idx="0">
              <a:schemeClr val="dk1"/>
            </a:effectRef>
            <a:fontRef idx="minor">
              <a:schemeClr val="dk1"/>
            </a:fontRef>
          </p:style>
          <p:txBody>
            <a:bodyPr lIns="0" tIns="0" rIns="0" bIns="0" rtlCol="0" anchor="t"/>
            <a:lstStyle/>
            <a:p>
              <a:pPr algn="ctr">
                <a:lnSpc>
                  <a:spcPts val="3125"/>
                </a:lnSpc>
              </a:pPr>
              <a:r>
                <a:rPr lang="en-US" sz="1937" b="1" spc="-40" dirty="0">
                  <a:solidFill>
                    <a:srgbClr val="272525"/>
                  </a:solidFill>
                  <a:latin typeface="Source Sans Pro Bold"/>
                  <a:ea typeface="Source Sans Pro Bold"/>
                  <a:cs typeface="Source Sans Pro Bold"/>
                  <a:sym typeface="Source Sans Pro Bold"/>
                </a:rPr>
                <a:t>AdaBoost(ADB)</a:t>
              </a:r>
            </a:p>
          </p:txBody>
        </p:sp>
      </p:grpSp>
      <p:grpSp>
        <p:nvGrpSpPr>
          <p:cNvPr id="64" name="Group 64"/>
          <p:cNvGrpSpPr/>
          <p:nvPr/>
        </p:nvGrpSpPr>
        <p:grpSpPr>
          <a:xfrm>
            <a:off x="5557242" y="6156126"/>
            <a:ext cx="2871192" cy="400199"/>
            <a:chOff x="0" y="0"/>
            <a:chExt cx="3828257" cy="533598"/>
          </a:xfr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grpSpPr>
        <p:sp>
          <p:nvSpPr>
            <p:cNvPr id="65" name="Freeform 65"/>
            <p:cNvSpPr/>
            <p:nvPr/>
          </p:nvSpPr>
          <p:spPr>
            <a:xfrm>
              <a:off x="0" y="0"/>
              <a:ext cx="3828257" cy="533598"/>
            </a:xfrm>
            <a:custGeom>
              <a:avLst/>
              <a:gdLst/>
              <a:ahLst/>
              <a:cxnLst/>
              <a:rect l="l" t="t" r="r" b="b"/>
              <a:pathLst>
                <a:path w="3828257" h="533598">
                  <a:moveTo>
                    <a:pt x="0" y="0"/>
                  </a:moveTo>
                  <a:lnTo>
                    <a:pt x="3828257" y="0"/>
                  </a:lnTo>
                  <a:lnTo>
                    <a:pt x="3828257" y="533598"/>
                  </a:lnTo>
                  <a:lnTo>
                    <a:pt x="0" y="533598"/>
                  </a:lnTo>
                  <a:close/>
                </a:path>
              </a:pathLst>
            </a:custGeom>
            <a:grpFill/>
          </p:spPr>
        </p:sp>
        <p:sp>
          <p:nvSpPr>
            <p:cNvPr id="66" name="TextBox 66"/>
            <p:cNvSpPr txBox="1"/>
            <p:nvPr/>
          </p:nvSpPr>
          <p:spPr>
            <a:xfrm>
              <a:off x="0" y="-76200"/>
              <a:ext cx="3828257" cy="609798"/>
            </a:xfrm>
            <a:prstGeom prst="rect">
              <a:avLst/>
            </a:prstGeom>
            <a:grpFill/>
          </p:spPr>
          <p:style>
            <a:lnRef idx="2">
              <a:schemeClr val="dk1"/>
            </a:lnRef>
            <a:fillRef idx="1">
              <a:schemeClr val="lt1"/>
            </a:fillRef>
            <a:effectRef idx="0">
              <a:schemeClr val="dk1"/>
            </a:effectRef>
            <a:fontRef idx="minor">
              <a:schemeClr val="dk1"/>
            </a:fontRef>
          </p:style>
          <p:txBody>
            <a:bodyPr lIns="0" tIns="0" rIns="0" bIns="0" rtlCol="0" anchor="t"/>
            <a:lstStyle/>
            <a:p>
              <a:pPr algn="ctr">
                <a:lnSpc>
                  <a:spcPts val="3125"/>
                </a:lnSpc>
              </a:pPr>
              <a:r>
                <a:rPr lang="en-US" sz="1937" b="1" spc="-40" dirty="0">
                  <a:solidFill>
                    <a:srgbClr val="272525"/>
                  </a:solidFill>
                  <a:latin typeface="Source Sans Pro"/>
                  <a:ea typeface="Source Sans Pro"/>
                  <a:cs typeface="Source Sans Pro"/>
                  <a:sym typeface="Source Sans Pro"/>
                </a:rPr>
                <a:t>0.92</a:t>
              </a:r>
            </a:p>
          </p:txBody>
        </p:sp>
      </p:grpSp>
      <p:grpSp>
        <p:nvGrpSpPr>
          <p:cNvPr id="67" name="Group 67"/>
          <p:cNvGrpSpPr/>
          <p:nvPr/>
        </p:nvGrpSpPr>
        <p:grpSpPr>
          <a:xfrm>
            <a:off x="8915400" y="6134100"/>
            <a:ext cx="2388840" cy="400199"/>
            <a:chOff x="0" y="0"/>
            <a:chExt cx="3185120" cy="533598"/>
          </a:xfr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grpSpPr>
        <p:sp>
          <p:nvSpPr>
            <p:cNvPr id="68" name="Freeform 68"/>
            <p:cNvSpPr/>
            <p:nvPr/>
          </p:nvSpPr>
          <p:spPr>
            <a:xfrm>
              <a:off x="0" y="0"/>
              <a:ext cx="3185120" cy="533598"/>
            </a:xfrm>
            <a:custGeom>
              <a:avLst/>
              <a:gdLst/>
              <a:ahLst/>
              <a:cxnLst/>
              <a:rect l="l" t="t" r="r" b="b"/>
              <a:pathLst>
                <a:path w="3185120" h="533598">
                  <a:moveTo>
                    <a:pt x="0" y="0"/>
                  </a:moveTo>
                  <a:lnTo>
                    <a:pt x="3185120" y="0"/>
                  </a:lnTo>
                  <a:lnTo>
                    <a:pt x="3185120" y="533598"/>
                  </a:lnTo>
                  <a:lnTo>
                    <a:pt x="0" y="533598"/>
                  </a:lnTo>
                  <a:close/>
                </a:path>
              </a:pathLst>
            </a:custGeom>
            <a:grpFill/>
          </p:spPr>
          <p:style>
            <a:lnRef idx="2">
              <a:schemeClr val="dk1"/>
            </a:lnRef>
            <a:fillRef idx="1">
              <a:schemeClr val="lt1"/>
            </a:fillRef>
            <a:effectRef idx="0">
              <a:schemeClr val="dk1"/>
            </a:effectRef>
            <a:fontRef idx="minor">
              <a:schemeClr val="dk1"/>
            </a:fontRef>
          </p:style>
        </p:sp>
        <p:sp>
          <p:nvSpPr>
            <p:cNvPr id="69" name="TextBox 69"/>
            <p:cNvSpPr txBox="1"/>
            <p:nvPr/>
          </p:nvSpPr>
          <p:spPr>
            <a:xfrm>
              <a:off x="0" y="-76200"/>
              <a:ext cx="3185120" cy="609798"/>
            </a:xfrm>
            <a:prstGeom prst="rect">
              <a:avLst/>
            </a:prstGeom>
            <a:grpFill/>
          </p:spPr>
          <p:style>
            <a:lnRef idx="2">
              <a:schemeClr val="dk1"/>
            </a:lnRef>
            <a:fillRef idx="1">
              <a:schemeClr val="lt1"/>
            </a:fillRef>
            <a:effectRef idx="0">
              <a:schemeClr val="dk1"/>
            </a:effectRef>
            <a:fontRef idx="minor">
              <a:schemeClr val="dk1"/>
            </a:fontRef>
          </p:style>
          <p:txBody>
            <a:bodyPr lIns="0" tIns="0" rIns="0" bIns="0" rtlCol="0" anchor="t"/>
            <a:lstStyle/>
            <a:p>
              <a:pPr algn="ctr">
                <a:lnSpc>
                  <a:spcPts val="3125"/>
                </a:lnSpc>
              </a:pPr>
              <a:r>
                <a:rPr lang="en-US" sz="1937" b="1" spc="-40">
                  <a:solidFill>
                    <a:srgbClr val="272525"/>
                  </a:solidFill>
                  <a:latin typeface="Source Sans Pro"/>
                  <a:ea typeface="Source Sans Pro"/>
                  <a:cs typeface="Source Sans Pro"/>
                  <a:sym typeface="Source Sans Pro"/>
                </a:rPr>
                <a:t>0.93</a:t>
              </a:r>
            </a:p>
          </p:txBody>
        </p:sp>
      </p:grpSp>
      <p:grpSp>
        <p:nvGrpSpPr>
          <p:cNvPr id="70" name="Group 70"/>
          <p:cNvGrpSpPr/>
          <p:nvPr/>
        </p:nvGrpSpPr>
        <p:grpSpPr>
          <a:xfrm>
            <a:off x="11837045" y="6122328"/>
            <a:ext cx="2537520" cy="400199"/>
            <a:chOff x="0" y="0"/>
            <a:chExt cx="3383360" cy="533598"/>
          </a:xfr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grpSpPr>
        <p:sp>
          <p:nvSpPr>
            <p:cNvPr id="71" name="Freeform 71"/>
            <p:cNvSpPr/>
            <p:nvPr/>
          </p:nvSpPr>
          <p:spPr>
            <a:xfrm>
              <a:off x="0" y="0"/>
              <a:ext cx="3383360" cy="533598"/>
            </a:xfrm>
            <a:custGeom>
              <a:avLst/>
              <a:gdLst/>
              <a:ahLst/>
              <a:cxnLst/>
              <a:rect l="l" t="t" r="r" b="b"/>
              <a:pathLst>
                <a:path w="3383360" h="533598">
                  <a:moveTo>
                    <a:pt x="0" y="0"/>
                  </a:moveTo>
                  <a:lnTo>
                    <a:pt x="3383360" y="0"/>
                  </a:lnTo>
                  <a:lnTo>
                    <a:pt x="3383360" y="533598"/>
                  </a:lnTo>
                  <a:lnTo>
                    <a:pt x="0" y="533598"/>
                  </a:lnTo>
                  <a:close/>
                </a:path>
              </a:pathLst>
            </a:custGeom>
            <a:grpFill/>
          </p:spPr>
          <p:style>
            <a:lnRef idx="2">
              <a:schemeClr val="dk1"/>
            </a:lnRef>
            <a:fillRef idx="1">
              <a:schemeClr val="lt1"/>
            </a:fillRef>
            <a:effectRef idx="0">
              <a:schemeClr val="dk1"/>
            </a:effectRef>
            <a:fontRef idx="minor">
              <a:schemeClr val="dk1"/>
            </a:fontRef>
          </p:style>
        </p:sp>
        <p:sp>
          <p:nvSpPr>
            <p:cNvPr id="72" name="TextBox 72"/>
            <p:cNvSpPr txBox="1"/>
            <p:nvPr/>
          </p:nvSpPr>
          <p:spPr>
            <a:xfrm>
              <a:off x="0" y="-76200"/>
              <a:ext cx="3383360" cy="609798"/>
            </a:xfrm>
            <a:prstGeom prst="rect">
              <a:avLst/>
            </a:prstGeom>
            <a:grpFill/>
          </p:spPr>
          <p:style>
            <a:lnRef idx="2">
              <a:schemeClr val="dk1"/>
            </a:lnRef>
            <a:fillRef idx="1">
              <a:schemeClr val="lt1"/>
            </a:fillRef>
            <a:effectRef idx="0">
              <a:schemeClr val="dk1"/>
            </a:effectRef>
            <a:fontRef idx="minor">
              <a:schemeClr val="dk1"/>
            </a:fontRef>
          </p:style>
          <p:txBody>
            <a:bodyPr lIns="0" tIns="0" rIns="0" bIns="0" rtlCol="0" anchor="t"/>
            <a:lstStyle/>
            <a:p>
              <a:pPr algn="ctr">
                <a:lnSpc>
                  <a:spcPts val="3125"/>
                </a:lnSpc>
              </a:pPr>
              <a:r>
                <a:rPr lang="en-US" sz="1937" b="1" spc="-40">
                  <a:solidFill>
                    <a:srgbClr val="272525"/>
                  </a:solidFill>
                  <a:latin typeface="Source Sans Pro"/>
                  <a:ea typeface="Source Sans Pro"/>
                  <a:cs typeface="Source Sans Pro"/>
                  <a:sym typeface="Source Sans Pro"/>
                </a:rPr>
                <a:t>0.92</a:t>
              </a:r>
            </a:p>
          </p:txBody>
        </p:sp>
      </p:grpSp>
      <p:grpSp>
        <p:nvGrpSpPr>
          <p:cNvPr id="73" name="Group 73"/>
          <p:cNvGrpSpPr/>
          <p:nvPr/>
        </p:nvGrpSpPr>
        <p:grpSpPr>
          <a:xfrm>
            <a:off x="14884450" y="6156126"/>
            <a:ext cx="2268141" cy="400199"/>
            <a:chOff x="0" y="0"/>
            <a:chExt cx="3024188" cy="533598"/>
          </a:xfr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grpSpPr>
        <p:sp>
          <p:nvSpPr>
            <p:cNvPr id="74" name="Freeform 74"/>
            <p:cNvSpPr/>
            <p:nvPr/>
          </p:nvSpPr>
          <p:spPr>
            <a:xfrm>
              <a:off x="0" y="0"/>
              <a:ext cx="3024188" cy="533598"/>
            </a:xfrm>
            <a:custGeom>
              <a:avLst/>
              <a:gdLst/>
              <a:ahLst/>
              <a:cxnLst/>
              <a:rect l="l" t="t" r="r" b="b"/>
              <a:pathLst>
                <a:path w="3024188" h="533598">
                  <a:moveTo>
                    <a:pt x="0" y="0"/>
                  </a:moveTo>
                  <a:lnTo>
                    <a:pt x="3024188" y="0"/>
                  </a:lnTo>
                  <a:lnTo>
                    <a:pt x="3024188" y="533598"/>
                  </a:lnTo>
                  <a:lnTo>
                    <a:pt x="0" y="533598"/>
                  </a:lnTo>
                  <a:close/>
                </a:path>
              </a:pathLst>
            </a:custGeom>
            <a:grpFill/>
          </p:spPr>
          <p:style>
            <a:lnRef idx="2">
              <a:schemeClr val="dk1"/>
            </a:lnRef>
            <a:fillRef idx="1">
              <a:schemeClr val="lt1"/>
            </a:fillRef>
            <a:effectRef idx="0">
              <a:schemeClr val="dk1"/>
            </a:effectRef>
            <a:fontRef idx="minor">
              <a:schemeClr val="dk1"/>
            </a:fontRef>
          </p:style>
        </p:sp>
        <p:sp>
          <p:nvSpPr>
            <p:cNvPr id="75" name="TextBox 75"/>
            <p:cNvSpPr txBox="1"/>
            <p:nvPr/>
          </p:nvSpPr>
          <p:spPr>
            <a:xfrm>
              <a:off x="0" y="-76200"/>
              <a:ext cx="3024188" cy="609798"/>
            </a:xfrm>
            <a:prstGeom prst="rect">
              <a:avLst/>
            </a:prstGeom>
            <a:grpFill/>
          </p:spPr>
          <p:style>
            <a:lnRef idx="2">
              <a:schemeClr val="dk1"/>
            </a:lnRef>
            <a:fillRef idx="1">
              <a:schemeClr val="lt1"/>
            </a:fillRef>
            <a:effectRef idx="0">
              <a:schemeClr val="dk1"/>
            </a:effectRef>
            <a:fontRef idx="minor">
              <a:schemeClr val="dk1"/>
            </a:fontRef>
          </p:style>
          <p:txBody>
            <a:bodyPr lIns="0" tIns="0" rIns="0" bIns="0" rtlCol="0" anchor="t"/>
            <a:lstStyle/>
            <a:p>
              <a:pPr algn="ctr">
                <a:lnSpc>
                  <a:spcPts val="3125"/>
                </a:lnSpc>
              </a:pPr>
              <a:r>
                <a:rPr lang="en-US" sz="1937" b="1" spc="-40">
                  <a:solidFill>
                    <a:srgbClr val="272525"/>
                  </a:solidFill>
                  <a:latin typeface="Source Sans Pro"/>
                  <a:ea typeface="Source Sans Pro"/>
                  <a:cs typeface="Source Sans Pro"/>
                  <a:sym typeface="Source Sans Pro"/>
                </a:rPr>
                <a:t>0.91</a:t>
              </a:r>
            </a:p>
          </p:txBody>
        </p:sp>
      </p:grpSp>
      <p:grpSp>
        <p:nvGrpSpPr>
          <p:cNvPr id="76" name="Group 76"/>
          <p:cNvGrpSpPr/>
          <p:nvPr/>
        </p:nvGrpSpPr>
        <p:grpSpPr>
          <a:xfrm>
            <a:off x="885230" y="6715869"/>
            <a:ext cx="16517541" cy="719286"/>
            <a:chOff x="0" y="0"/>
            <a:chExt cx="22023388" cy="959048"/>
          </a:xfrm>
          <a:noFill/>
        </p:grpSpPr>
        <p:sp>
          <p:nvSpPr>
            <p:cNvPr id="77" name="Freeform 77"/>
            <p:cNvSpPr/>
            <p:nvPr/>
          </p:nvSpPr>
          <p:spPr>
            <a:xfrm>
              <a:off x="0" y="0"/>
              <a:ext cx="22023451" cy="959104"/>
            </a:xfrm>
            <a:custGeom>
              <a:avLst/>
              <a:gdLst/>
              <a:ahLst/>
              <a:cxnLst/>
              <a:rect l="l" t="t" r="r" b="b"/>
              <a:pathLst>
                <a:path w="22023451" h="959104">
                  <a:moveTo>
                    <a:pt x="0" y="0"/>
                  </a:moveTo>
                  <a:lnTo>
                    <a:pt x="22023451" y="0"/>
                  </a:lnTo>
                  <a:lnTo>
                    <a:pt x="22023451" y="959104"/>
                  </a:lnTo>
                  <a:lnTo>
                    <a:pt x="0" y="959104"/>
                  </a:lnTo>
                  <a:close/>
                </a:path>
              </a:pathLst>
            </a:custGeom>
            <a:grpFill/>
            <a:ln>
              <a:noFill/>
            </a:ln>
          </p:spPr>
          <p:style>
            <a:lnRef idx="2">
              <a:schemeClr val="dk1"/>
            </a:lnRef>
            <a:fillRef idx="1">
              <a:schemeClr val="lt1"/>
            </a:fillRef>
            <a:effectRef idx="0">
              <a:schemeClr val="dk1"/>
            </a:effectRef>
            <a:fontRef idx="minor">
              <a:schemeClr val="dk1"/>
            </a:fontRef>
          </p:style>
        </p:sp>
      </p:grpSp>
      <p:grpSp>
        <p:nvGrpSpPr>
          <p:cNvPr id="78" name="Group 78"/>
          <p:cNvGrpSpPr/>
          <p:nvPr/>
        </p:nvGrpSpPr>
        <p:grpSpPr>
          <a:xfrm>
            <a:off x="1135708" y="6875412"/>
            <a:ext cx="3911650" cy="400199"/>
            <a:chOff x="0" y="0"/>
            <a:chExt cx="5215533" cy="533598"/>
          </a:xfr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grpSpPr>
        <p:sp>
          <p:nvSpPr>
            <p:cNvPr id="79" name="Freeform 79"/>
            <p:cNvSpPr/>
            <p:nvPr/>
          </p:nvSpPr>
          <p:spPr>
            <a:xfrm>
              <a:off x="0" y="0"/>
              <a:ext cx="5215533" cy="533598"/>
            </a:xfrm>
            <a:custGeom>
              <a:avLst/>
              <a:gdLst/>
              <a:ahLst/>
              <a:cxnLst/>
              <a:rect l="l" t="t" r="r" b="b"/>
              <a:pathLst>
                <a:path w="5215533" h="533598">
                  <a:moveTo>
                    <a:pt x="0" y="0"/>
                  </a:moveTo>
                  <a:lnTo>
                    <a:pt x="5215533" y="0"/>
                  </a:lnTo>
                  <a:lnTo>
                    <a:pt x="5215533" y="533598"/>
                  </a:lnTo>
                  <a:lnTo>
                    <a:pt x="0" y="533598"/>
                  </a:lnTo>
                  <a:close/>
                </a:path>
              </a:pathLst>
            </a:custGeom>
            <a:grpFill/>
          </p:spPr>
        </p:sp>
        <p:sp>
          <p:nvSpPr>
            <p:cNvPr id="80" name="TextBox 80"/>
            <p:cNvSpPr txBox="1"/>
            <p:nvPr/>
          </p:nvSpPr>
          <p:spPr>
            <a:xfrm>
              <a:off x="0" y="-76200"/>
              <a:ext cx="5215533" cy="609798"/>
            </a:xfrm>
            <a:prstGeom prst="rect">
              <a:avLst/>
            </a:prstGeom>
            <a:grpFill/>
          </p:spPr>
          <p:style>
            <a:lnRef idx="2">
              <a:schemeClr val="dk1"/>
            </a:lnRef>
            <a:fillRef idx="1">
              <a:schemeClr val="lt1"/>
            </a:fillRef>
            <a:effectRef idx="0">
              <a:schemeClr val="dk1"/>
            </a:effectRef>
            <a:fontRef idx="minor">
              <a:schemeClr val="dk1"/>
            </a:fontRef>
          </p:style>
          <p:txBody>
            <a:bodyPr lIns="0" tIns="0" rIns="0" bIns="0" rtlCol="0" anchor="t"/>
            <a:lstStyle/>
            <a:p>
              <a:pPr algn="ctr">
                <a:lnSpc>
                  <a:spcPts val="3125"/>
                </a:lnSpc>
              </a:pPr>
              <a:r>
                <a:rPr lang="en-US" sz="1937" b="1" spc="-40" dirty="0">
                  <a:solidFill>
                    <a:srgbClr val="272525"/>
                  </a:solidFill>
                  <a:latin typeface="Source Sans Pro Bold"/>
                  <a:ea typeface="Source Sans Pro Bold"/>
                  <a:cs typeface="Source Sans Pro Bold"/>
                  <a:sym typeface="Source Sans Pro Bold"/>
                </a:rPr>
                <a:t>Decision Tree(DT)</a:t>
              </a:r>
            </a:p>
          </p:txBody>
        </p:sp>
      </p:grpSp>
      <p:grpSp>
        <p:nvGrpSpPr>
          <p:cNvPr id="81" name="Group 81"/>
          <p:cNvGrpSpPr/>
          <p:nvPr/>
        </p:nvGrpSpPr>
        <p:grpSpPr>
          <a:xfrm>
            <a:off x="5557242" y="6875412"/>
            <a:ext cx="2871192" cy="400199"/>
            <a:chOff x="0" y="0"/>
            <a:chExt cx="3828257" cy="533598"/>
          </a:xfr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grpSpPr>
        <p:sp>
          <p:nvSpPr>
            <p:cNvPr id="82" name="Freeform 82"/>
            <p:cNvSpPr/>
            <p:nvPr/>
          </p:nvSpPr>
          <p:spPr>
            <a:xfrm>
              <a:off x="0" y="0"/>
              <a:ext cx="3828257" cy="533598"/>
            </a:xfrm>
            <a:custGeom>
              <a:avLst/>
              <a:gdLst/>
              <a:ahLst/>
              <a:cxnLst/>
              <a:rect l="l" t="t" r="r" b="b"/>
              <a:pathLst>
                <a:path w="3828257" h="533598">
                  <a:moveTo>
                    <a:pt x="0" y="0"/>
                  </a:moveTo>
                  <a:lnTo>
                    <a:pt x="3828257" y="0"/>
                  </a:lnTo>
                  <a:lnTo>
                    <a:pt x="3828257" y="533598"/>
                  </a:lnTo>
                  <a:lnTo>
                    <a:pt x="0" y="533598"/>
                  </a:lnTo>
                  <a:close/>
                </a:path>
              </a:pathLst>
            </a:custGeom>
            <a:grpFill/>
          </p:spPr>
        </p:sp>
        <p:sp>
          <p:nvSpPr>
            <p:cNvPr id="83" name="TextBox 83"/>
            <p:cNvSpPr txBox="1"/>
            <p:nvPr/>
          </p:nvSpPr>
          <p:spPr>
            <a:xfrm>
              <a:off x="0" y="-76200"/>
              <a:ext cx="3828257" cy="609798"/>
            </a:xfrm>
            <a:prstGeom prst="rect">
              <a:avLst/>
            </a:prstGeom>
            <a:grpFill/>
          </p:spPr>
          <p:style>
            <a:lnRef idx="2">
              <a:schemeClr val="dk1"/>
            </a:lnRef>
            <a:fillRef idx="1">
              <a:schemeClr val="lt1"/>
            </a:fillRef>
            <a:effectRef idx="0">
              <a:schemeClr val="dk1"/>
            </a:effectRef>
            <a:fontRef idx="minor">
              <a:schemeClr val="dk1"/>
            </a:fontRef>
          </p:style>
          <p:txBody>
            <a:bodyPr lIns="0" tIns="0" rIns="0" bIns="0" rtlCol="0" anchor="t"/>
            <a:lstStyle/>
            <a:p>
              <a:pPr algn="ctr">
                <a:lnSpc>
                  <a:spcPts val="3125"/>
                </a:lnSpc>
              </a:pPr>
              <a:r>
                <a:rPr lang="en-US" sz="1937" b="1" spc="-40" dirty="0">
                  <a:solidFill>
                    <a:srgbClr val="272525"/>
                  </a:solidFill>
                  <a:latin typeface="Source Sans Pro"/>
                  <a:ea typeface="Source Sans Pro"/>
                  <a:cs typeface="Source Sans Pro"/>
                  <a:sym typeface="Source Sans Pro"/>
                </a:rPr>
                <a:t>0.90</a:t>
              </a:r>
            </a:p>
          </p:txBody>
        </p:sp>
      </p:grpSp>
      <p:grpSp>
        <p:nvGrpSpPr>
          <p:cNvPr id="84" name="Group 84"/>
          <p:cNvGrpSpPr/>
          <p:nvPr/>
        </p:nvGrpSpPr>
        <p:grpSpPr>
          <a:xfrm>
            <a:off x="8915400" y="6819900"/>
            <a:ext cx="2388840" cy="400199"/>
            <a:chOff x="0" y="0"/>
            <a:chExt cx="3185120" cy="533598"/>
          </a:xfr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grpSpPr>
        <p:sp>
          <p:nvSpPr>
            <p:cNvPr id="85" name="Freeform 85"/>
            <p:cNvSpPr/>
            <p:nvPr/>
          </p:nvSpPr>
          <p:spPr>
            <a:xfrm>
              <a:off x="0" y="0"/>
              <a:ext cx="3185120" cy="533598"/>
            </a:xfrm>
            <a:custGeom>
              <a:avLst/>
              <a:gdLst/>
              <a:ahLst/>
              <a:cxnLst/>
              <a:rect l="l" t="t" r="r" b="b"/>
              <a:pathLst>
                <a:path w="3185120" h="533598">
                  <a:moveTo>
                    <a:pt x="0" y="0"/>
                  </a:moveTo>
                  <a:lnTo>
                    <a:pt x="3185120" y="0"/>
                  </a:lnTo>
                  <a:lnTo>
                    <a:pt x="3185120" y="533598"/>
                  </a:lnTo>
                  <a:lnTo>
                    <a:pt x="0" y="533598"/>
                  </a:lnTo>
                  <a:close/>
                </a:path>
              </a:pathLst>
            </a:custGeom>
            <a:grpFill/>
          </p:spPr>
          <p:style>
            <a:lnRef idx="2">
              <a:schemeClr val="dk1"/>
            </a:lnRef>
            <a:fillRef idx="1">
              <a:schemeClr val="lt1"/>
            </a:fillRef>
            <a:effectRef idx="0">
              <a:schemeClr val="dk1"/>
            </a:effectRef>
            <a:fontRef idx="minor">
              <a:schemeClr val="dk1"/>
            </a:fontRef>
          </p:style>
        </p:sp>
        <p:sp>
          <p:nvSpPr>
            <p:cNvPr id="86" name="TextBox 86"/>
            <p:cNvSpPr txBox="1"/>
            <p:nvPr/>
          </p:nvSpPr>
          <p:spPr>
            <a:xfrm>
              <a:off x="0" y="-76200"/>
              <a:ext cx="3185120" cy="609798"/>
            </a:xfrm>
            <a:prstGeom prst="rect">
              <a:avLst/>
            </a:prstGeom>
            <a:grpFill/>
          </p:spPr>
          <p:style>
            <a:lnRef idx="2">
              <a:schemeClr val="dk1"/>
            </a:lnRef>
            <a:fillRef idx="1">
              <a:schemeClr val="lt1"/>
            </a:fillRef>
            <a:effectRef idx="0">
              <a:schemeClr val="dk1"/>
            </a:effectRef>
            <a:fontRef idx="minor">
              <a:schemeClr val="dk1"/>
            </a:fontRef>
          </p:style>
          <p:txBody>
            <a:bodyPr lIns="0" tIns="0" rIns="0" bIns="0" rtlCol="0" anchor="t"/>
            <a:lstStyle/>
            <a:p>
              <a:pPr algn="ctr">
                <a:lnSpc>
                  <a:spcPts val="3125"/>
                </a:lnSpc>
              </a:pPr>
              <a:r>
                <a:rPr lang="en-US" sz="1937" b="1" spc="-40">
                  <a:solidFill>
                    <a:srgbClr val="272525"/>
                  </a:solidFill>
                  <a:latin typeface="Source Sans Pro"/>
                  <a:ea typeface="Source Sans Pro"/>
                  <a:cs typeface="Source Sans Pro"/>
                  <a:sym typeface="Source Sans Pro"/>
                </a:rPr>
                <a:t>0.92</a:t>
              </a:r>
            </a:p>
          </p:txBody>
        </p:sp>
      </p:grpSp>
      <p:grpSp>
        <p:nvGrpSpPr>
          <p:cNvPr id="87" name="Group 87"/>
          <p:cNvGrpSpPr/>
          <p:nvPr/>
        </p:nvGrpSpPr>
        <p:grpSpPr>
          <a:xfrm>
            <a:off x="11837045" y="6875412"/>
            <a:ext cx="2537520" cy="400199"/>
            <a:chOff x="0" y="0"/>
            <a:chExt cx="3383360" cy="533598"/>
          </a:xfr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grpSpPr>
        <p:sp>
          <p:nvSpPr>
            <p:cNvPr id="88" name="Freeform 88"/>
            <p:cNvSpPr/>
            <p:nvPr/>
          </p:nvSpPr>
          <p:spPr>
            <a:xfrm>
              <a:off x="0" y="0"/>
              <a:ext cx="3383360" cy="533598"/>
            </a:xfrm>
            <a:custGeom>
              <a:avLst/>
              <a:gdLst/>
              <a:ahLst/>
              <a:cxnLst/>
              <a:rect l="l" t="t" r="r" b="b"/>
              <a:pathLst>
                <a:path w="3383360" h="533598">
                  <a:moveTo>
                    <a:pt x="0" y="0"/>
                  </a:moveTo>
                  <a:lnTo>
                    <a:pt x="3383360" y="0"/>
                  </a:lnTo>
                  <a:lnTo>
                    <a:pt x="3383360" y="533598"/>
                  </a:lnTo>
                  <a:lnTo>
                    <a:pt x="0" y="533598"/>
                  </a:lnTo>
                  <a:close/>
                </a:path>
              </a:pathLst>
            </a:custGeom>
            <a:grpFill/>
          </p:spPr>
        </p:sp>
        <p:sp>
          <p:nvSpPr>
            <p:cNvPr id="89" name="TextBox 89"/>
            <p:cNvSpPr txBox="1"/>
            <p:nvPr/>
          </p:nvSpPr>
          <p:spPr>
            <a:xfrm>
              <a:off x="0" y="-76200"/>
              <a:ext cx="3383360" cy="609798"/>
            </a:xfrm>
            <a:prstGeom prst="rect">
              <a:avLst/>
            </a:prstGeom>
            <a:grpFill/>
          </p:spPr>
          <p:style>
            <a:lnRef idx="2">
              <a:schemeClr val="dk1"/>
            </a:lnRef>
            <a:fillRef idx="1">
              <a:schemeClr val="lt1"/>
            </a:fillRef>
            <a:effectRef idx="0">
              <a:schemeClr val="dk1"/>
            </a:effectRef>
            <a:fontRef idx="minor">
              <a:schemeClr val="dk1"/>
            </a:fontRef>
          </p:style>
          <p:txBody>
            <a:bodyPr lIns="0" tIns="0" rIns="0" bIns="0" rtlCol="0" anchor="t"/>
            <a:lstStyle/>
            <a:p>
              <a:pPr algn="ctr">
                <a:lnSpc>
                  <a:spcPts val="3125"/>
                </a:lnSpc>
              </a:pPr>
              <a:r>
                <a:rPr lang="en-US" sz="1937" b="1" spc="-40" dirty="0">
                  <a:solidFill>
                    <a:srgbClr val="272525"/>
                  </a:solidFill>
                  <a:latin typeface="Source Sans Pro"/>
                  <a:ea typeface="Source Sans Pro"/>
                  <a:cs typeface="Source Sans Pro"/>
                  <a:sym typeface="Source Sans Pro"/>
                </a:rPr>
                <a:t>0.91</a:t>
              </a:r>
            </a:p>
          </p:txBody>
        </p:sp>
      </p:grpSp>
      <p:grpSp>
        <p:nvGrpSpPr>
          <p:cNvPr id="90" name="Group 90"/>
          <p:cNvGrpSpPr/>
          <p:nvPr/>
        </p:nvGrpSpPr>
        <p:grpSpPr>
          <a:xfrm>
            <a:off x="14884450" y="6875412"/>
            <a:ext cx="2268141" cy="400199"/>
            <a:chOff x="0" y="0"/>
            <a:chExt cx="3024188" cy="533598"/>
          </a:xfr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grpSpPr>
        <p:sp>
          <p:nvSpPr>
            <p:cNvPr id="91" name="Freeform 91"/>
            <p:cNvSpPr/>
            <p:nvPr/>
          </p:nvSpPr>
          <p:spPr>
            <a:xfrm>
              <a:off x="0" y="0"/>
              <a:ext cx="3024188" cy="533598"/>
            </a:xfrm>
            <a:custGeom>
              <a:avLst/>
              <a:gdLst/>
              <a:ahLst/>
              <a:cxnLst/>
              <a:rect l="l" t="t" r="r" b="b"/>
              <a:pathLst>
                <a:path w="3024188" h="533598">
                  <a:moveTo>
                    <a:pt x="0" y="0"/>
                  </a:moveTo>
                  <a:lnTo>
                    <a:pt x="3024188" y="0"/>
                  </a:lnTo>
                  <a:lnTo>
                    <a:pt x="3024188" y="533598"/>
                  </a:lnTo>
                  <a:lnTo>
                    <a:pt x="0" y="533598"/>
                  </a:lnTo>
                  <a:close/>
                </a:path>
              </a:pathLst>
            </a:custGeom>
            <a:grpFill/>
          </p:spPr>
          <p:style>
            <a:lnRef idx="2">
              <a:schemeClr val="dk1"/>
            </a:lnRef>
            <a:fillRef idx="1">
              <a:schemeClr val="lt1"/>
            </a:fillRef>
            <a:effectRef idx="0">
              <a:schemeClr val="dk1"/>
            </a:effectRef>
            <a:fontRef idx="minor">
              <a:schemeClr val="dk1"/>
            </a:fontRef>
          </p:style>
        </p:sp>
        <p:sp>
          <p:nvSpPr>
            <p:cNvPr id="92" name="TextBox 92"/>
            <p:cNvSpPr txBox="1"/>
            <p:nvPr/>
          </p:nvSpPr>
          <p:spPr>
            <a:xfrm>
              <a:off x="0" y="-76200"/>
              <a:ext cx="3024188" cy="609798"/>
            </a:xfrm>
            <a:prstGeom prst="rect">
              <a:avLst/>
            </a:prstGeom>
            <a:grpFill/>
          </p:spPr>
          <p:style>
            <a:lnRef idx="2">
              <a:schemeClr val="dk1"/>
            </a:lnRef>
            <a:fillRef idx="1">
              <a:schemeClr val="lt1"/>
            </a:fillRef>
            <a:effectRef idx="0">
              <a:schemeClr val="dk1"/>
            </a:effectRef>
            <a:fontRef idx="minor">
              <a:schemeClr val="dk1"/>
            </a:fontRef>
          </p:style>
          <p:txBody>
            <a:bodyPr lIns="0" tIns="0" rIns="0" bIns="0" rtlCol="0" anchor="t"/>
            <a:lstStyle/>
            <a:p>
              <a:pPr algn="ctr">
                <a:lnSpc>
                  <a:spcPts val="3125"/>
                </a:lnSpc>
              </a:pPr>
              <a:r>
                <a:rPr lang="en-US" sz="1937" b="1" spc="-40">
                  <a:solidFill>
                    <a:srgbClr val="272525"/>
                  </a:solidFill>
                  <a:latin typeface="Source Sans Pro"/>
                  <a:ea typeface="Source Sans Pro"/>
                  <a:cs typeface="Source Sans Pro"/>
                  <a:sym typeface="Source Sans Pro"/>
                </a:rPr>
                <a:t>0.90</a:t>
              </a:r>
            </a:p>
          </p:txBody>
        </p:sp>
      </p:grpSp>
      <p:grpSp>
        <p:nvGrpSpPr>
          <p:cNvPr id="93" name="Group 93"/>
          <p:cNvGrpSpPr/>
          <p:nvPr/>
        </p:nvGrpSpPr>
        <p:grpSpPr>
          <a:xfrm>
            <a:off x="885230" y="7435155"/>
            <a:ext cx="16517541" cy="719286"/>
            <a:chOff x="0" y="0"/>
            <a:chExt cx="22023388" cy="959048"/>
          </a:xfrm>
          <a:noFill/>
        </p:grpSpPr>
        <p:sp>
          <p:nvSpPr>
            <p:cNvPr id="94" name="Freeform 94"/>
            <p:cNvSpPr/>
            <p:nvPr/>
          </p:nvSpPr>
          <p:spPr>
            <a:xfrm>
              <a:off x="0" y="0"/>
              <a:ext cx="22023451" cy="959104"/>
            </a:xfrm>
            <a:custGeom>
              <a:avLst/>
              <a:gdLst/>
              <a:ahLst/>
              <a:cxnLst/>
              <a:rect l="l" t="t" r="r" b="b"/>
              <a:pathLst>
                <a:path w="22023451" h="959104">
                  <a:moveTo>
                    <a:pt x="0" y="0"/>
                  </a:moveTo>
                  <a:lnTo>
                    <a:pt x="22023451" y="0"/>
                  </a:lnTo>
                  <a:lnTo>
                    <a:pt x="22023451" y="959104"/>
                  </a:lnTo>
                  <a:lnTo>
                    <a:pt x="0" y="959104"/>
                  </a:lnTo>
                  <a:close/>
                </a:path>
              </a:pathLst>
            </a:custGeom>
            <a:grpFill/>
            <a:ln>
              <a:noFill/>
            </a:ln>
          </p:spPr>
          <p:style>
            <a:lnRef idx="2">
              <a:schemeClr val="dk1"/>
            </a:lnRef>
            <a:fillRef idx="1">
              <a:schemeClr val="lt1"/>
            </a:fillRef>
            <a:effectRef idx="0">
              <a:schemeClr val="dk1"/>
            </a:effectRef>
            <a:fontRef idx="minor">
              <a:schemeClr val="dk1"/>
            </a:fontRef>
          </p:style>
        </p:sp>
      </p:grpSp>
      <p:grpSp>
        <p:nvGrpSpPr>
          <p:cNvPr id="95" name="Group 95"/>
          <p:cNvGrpSpPr/>
          <p:nvPr/>
        </p:nvGrpSpPr>
        <p:grpSpPr>
          <a:xfrm>
            <a:off x="1135708" y="7594699"/>
            <a:ext cx="3911650" cy="400199"/>
            <a:chOff x="0" y="0"/>
            <a:chExt cx="5215533" cy="533598"/>
          </a:xfr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grpSpPr>
        <p:sp>
          <p:nvSpPr>
            <p:cNvPr id="96" name="Freeform 96"/>
            <p:cNvSpPr/>
            <p:nvPr/>
          </p:nvSpPr>
          <p:spPr>
            <a:xfrm>
              <a:off x="0" y="0"/>
              <a:ext cx="5215533" cy="533598"/>
            </a:xfrm>
            <a:custGeom>
              <a:avLst/>
              <a:gdLst/>
              <a:ahLst/>
              <a:cxnLst/>
              <a:rect l="l" t="t" r="r" b="b"/>
              <a:pathLst>
                <a:path w="5215533" h="533598">
                  <a:moveTo>
                    <a:pt x="0" y="0"/>
                  </a:moveTo>
                  <a:lnTo>
                    <a:pt x="5215533" y="0"/>
                  </a:lnTo>
                  <a:lnTo>
                    <a:pt x="5215533" y="533598"/>
                  </a:lnTo>
                  <a:lnTo>
                    <a:pt x="0" y="533598"/>
                  </a:lnTo>
                  <a:close/>
                </a:path>
              </a:pathLst>
            </a:custGeom>
            <a:grpFill/>
          </p:spPr>
        </p:sp>
        <p:sp>
          <p:nvSpPr>
            <p:cNvPr id="97" name="TextBox 97"/>
            <p:cNvSpPr txBox="1"/>
            <p:nvPr/>
          </p:nvSpPr>
          <p:spPr>
            <a:xfrm>
              <a:off x="0" y="-76200"/>
              <a:ext cx="5215533" cy="609798"/>
            </a:xfrm>
            <a:prstGeom prst="rect">
              <a:avLst/>
            </a:prstGeom>
            <a:grpFill/>
          </p:spPr>
          <p:style>
            <a:lnRef idx="2">
              <a:schemeClr val="dk1"/>
            </a:lnRef>
            <a:fillRef idx="1">
              <a:schemeClr val="lt1"/>
            </a:fillRef>
            <a:effectRef idx="0">
              <a:schemeClr val="dk1"/>
            </a:effectRef>
            <a:fontRef idx="minor">
              <a:schemeClr val="dk1"/>
            </a:fontRef>
          </p:style>
          <p:txBody>
            <a:bodyPr lIns="0" tIns="0" rIns="0" bIns="0" rtlCol="0" anchor="t"/>
            <a:lstStyle/>
            <a:p>
              <a:pPr algn="ctr">
                <a:lnSpc>
                  <a:spcPts val="3125"/>
                </a:lnSpc>
              </a:pPr>
              <a:r>
                <a:rPr lang="en-US" sz="1937" b="1" spc="-40" dirty="0">
                  <a:solidFill>
                    <a:srgbClr val="272525"/>
                  </a:solidFill>
                  <a:latin typeface="Source Sans Pro Bold"/>
                  <a:ea typeface="Source Sans Pro Bold"/>
                  <a:cs typeface="Source Sans Pro Bold"/>
                  <a:sym typeface="Source Sans Pro Bold"/>
                </a:rPr>
                <a:t>Random Forest(RF)</a:t>
              </a:r>
            </a:p>
          </p:txBody>
        </p:sp>
      </p:grpSp>
      <p:grpSp>
        <p:nvGrpSpPr>
          <p:cNvPr id="98" name="Group 98"/>
          <p:cNvGrpSpPr/>
          <p:nvPr/>
        </p:nvGrpSpPr>
        <p:grpSpPr>
          <a:xfrm>
            <a:off x="5557242" y="7594699"/>
            <a:ext cx="2871192" cy="400199"/>
            <a:chOff x="0" y="0"/>
            <a:chExt cx="3828257" cy="533598"/>
          </a:xfr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grpSpPr>
        <p:sp>
          <p:nvSpPr>
            <p:cNvPr id="99" name="Freeform 99"/>
            <p:cNvSpPr/>
            <p:nvPr/>
          </p:nvSpPr>
          <p:spPr>
            <a:xfrm>
              <a:off x="0" y="0"/>
              <a:ext cx="3828257" cy="533598"/>
            </a:xfrm>
            <a:custGeom>
              <a:avLst/>
              <a:gdLst/>
              <a:ahLst/>
              <a:cxnLst/>
              <a:rect l="l" t="t" r="r" b="b"/>
              <a:pathLst>
                <a:path w="3828257" h="533598">
                  <a:moveTo>
                    <a:pt x="0" y="0"/>
                  </a:moveTo>
                  <a:lnTo>
                    <a:pt x="3828257" y="0"/>
                  </a:lnTo>
                  <a:lnTo>
                    <a:pt x="3828257" y="533598"/>
                  </a:lnTo>
                  <a:lnTo>
                    <a:pt x="0" y="533598"/>
                  </a:lnTo>
                  <a:close/>
                </a:path>
              </a:pathLst>
            </a:custGeom>
            <a:grpFill/>
          </p:spPr>
          <p:style>
            <a:lnRef idx="2">
              <a:schemeClr val="dk1"/>
            </a:lnRef>
            <a:fillRef idx="1">
              <a:schemeClr val="lt1"/>
            </a:fillRef>
            <a:effectRef idx="0">
              <a:schemeClr val="dk1"/>
            </a:effectRef>
            <a:fontRef idx="minor">
              <a:schemeClr val="dk1"/>
            </a:fontRef>
          </p:style>
        </p:sp>
        <p:sp>
          <p:nvSpPr>
            <p:cNvPr id="100" name="TextBox 100"/>
            <p:cNvSpPr txBox="1"/>
            <p:nvPr/>
          </p:nvSpPr>
          <p:spPr>
            <a:xfrm>
              <a:off x="0" y="-76200"/>
              <a:ext cx="3828257" cy="609798"/>
            </a:xfrm>
            <a:prstGeom prst="rect">
              <a:avLst/>
            </a:prstGeom>
            <a:grpFill/>
          </p:spPr>
          <p:style>
            <a:lnRef idx="2">
              <a:schemeClr val="dk1"/>
            </a:lnRef>
            <a:fillRef idx="1">
              <a:schemeClr val="lt1"/>
            </a:fillRef>
            <a:effectRef idx="0">
              <a:schemeClr val="dk1"/>
            </a:effectRef>
            <a:fontRef idx="minor">
              <a:schemeClr val="dk1"/>
            </a:fontRef>
          </p:style>
          <p:txBody>
            <a:bodyPr lIns="0" tIns="0" rIns="0" bIns="0" rtlCol="0" anchor="t"/>
            <a:lstStyle/>
            <a:p>
              <a:pPr algn="ctr">
                <a:lnSpc>
                  <a:spcPts val="3125"/>
                </a:lnSpc>
              </a:pPr>
              <a:r>
                <a:rPr lang="en-US" sz="1937" b="1" spc="-40">
                  <a:solidFill>
                    <a:srgbClr val="272525"/>
                  </a:solidFill>
                  <a:latin typeface="Source Sans Pro"/>
                  <a:ea typeface="Source Sans Pro"/>
                  <a:cs typeface="Source Sans Pro"/>
                  <a:sym typeface="Source Sans Pro"/>
                </a:rPr>
                <a:t>0.85</a:t>
              </a:r>
            </a:p>
          </p:txBody>
        </p:sp>
      </p:grpSp>
      <p:grpSp>
        <p:nvGrpSpPr>
          <p:cNvPr id="101" name="Group 101"/>
          <p:cNvGrpSpPr/>
          <p:nvPr/>
        </p:nvGrpSpPr>
        <p:grpSpPr>
          <a:xfrm>
            <a:off x="8938320" y="7560901"/>
            <a:ext cx="2388840" cy="400199"/>
            <a:chOff x="0" y="0"/>
            <a:chExt cx="3185120" cy="533598"/>
          </a:xfr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grpSpPr>
        <p:sp>
          <p:nvSpPr>
            <p:cNvPr id="102" name="Freeform 102"/>
            <p:cNvSpPr/>
            <p:nvPr/>
          </p:nvSpPr>
          <p:spPr>
            <a:xfrm>
              <a:off x="0" y="0"/>
              <a:ext cx="3185120" cy="533598"/>
            </a:xfrm>
            <a:custGeom>
              <a:avLst/>
              <a:gdLst/>
              <a:ahLst/>
              <a:cxnLst/>
              <a:rect l="l" t="t" r="r" b="b"/>
              <a:pathLst>
                <a:path w="3185120" h="533598">
                  <a:moveTo>
                    <a:pt x="0" y="0"/>
                  </a:moveTo>
                  <a:lnTo>
                    <a:pt x="3185120" y="0"/>
                  </a:lnTo>
                  <a:lnTo>
                    <a:pt x="3185120" y="533598"/>
                  </a:lnTo>
                  <a:lnTo>
                    <a:pt x="0" y="533598"/>
                  </a:lnTo>
                  <a:close/>
                </a:path>
              </a:pathLst>
            </a:custGeom>
            <a:grpFill/>
          </p:spPr>
          <p:style>
            <a:lnRef idx="2">
              <a:schemeClr val="dk1"/>
            </a:lnRef>
            <a:fillRef idx="1">
              <a:schemeClr val="lt1"/>
            </a:fillRef>
            <a:effectRef idx="0">
              <a:schemeClr val="dk1"/>
            </a:effectRef>
            <a:fontRef idx="minor">
              <a:schemeClr val="dk1"/>
            </a:fontRef>
          </p:style>
        </p:sp>
        <p:sp>
          <p:nvSpPr>
            <p:cNvPr id="103" name="TextBox 103"/>
            <p:cNvSpPr txBox="1"/>
            <p:nvPr/>
          </p:nvSpPr>
          <p:spPr>
            <a:xfrm>
              <a:off x="0" y="-76200"/>
              <a:ext cx="3185120" cy="609798"/>
            </a:xfrm>
            <a:prstGeom prst="rect">
              <a:avLst/>
            </a:prstGeom>
            <a:grpFill/>
          </p:spPr>
          <p:style>
            <a:lnRef idx="2">
              <a:schemeClr val="dk1"/>
            </a:lnRef>
            <a:fillRef idx="1">
              <a:schemeClr val="lt1"/>
            </a:fillRef>
            <a:effectRef idx="0">
              <a:schemeClr val="dk1"/>
            </a:effectRef>
            <a:fontRef idx="minor">
              <a:schemeClr val="dk1"/>
            </a:fontRef>
          </p:style>
          <p:txBody>
            <a:bodyPr lIns="0" tIns="0" rIns="0" bIns="0" rtlCol="0" anchor="t"/>
            <a:lstStyle/>
            <a:p>
              <a:pPr algn="ctr">
                <a:lnSpc>
                  <a:spcPts val="3125"/>
                </a:lnSpc>
              </a:pPr>
              <a:r>
                <a:rPr lang="en-US" sz="1937" b="1" spc="-40">
                  <a:solidFill>
                    <a:srgbClr val="272525"/>
                  </a:solidFill>
                  <a:latin typeface="Source Sans Pro"/>
                  <a:ea typeface="Source Sans Pro"/>
                  <a:cs typeface="Source Sans Pro"/>
                  <a:sym typeface="Source Sans Pro"/>
                </a:rPr>
                <a:t>0.87</a:t>
              </a:r>
            </a:p>
          </p:txBody>
        </p:sp>
      </p:grpSp>
      <p:grpSp>
        <p:nvGrpSpPr>
          <p:cNvPr id="104" name="Group 104"/>
          <p:cNvGrpSpPr/>
          <p:nvPr/>
        </p:nvGrpSpPr>
        <p:grpSpPr>
          <a:xfrm>
            <a:off x="11837045" y="7594699"/>
            <a:ext cx="2537520" cy="400199"/>
            <a:chOff x="0" y="0"/>
            <a:chExt cx="3383360" cy="533598"/>
          </a:xfr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grpSpPr>
        <p:sp>
          <p:nvSpPr>
            <p:cNvPr id="105" name="Freeform 105"/>
            <p:cNvSpPr/>
            <p:nvPr/>
          </p:nvSpPr>
          <p:spPr>
            <a:xfrm>
              <a:off x="0" y="0"/>
              <a:ext cx="3383360" cy="533598"/>
            </a:xfrm>
            <a:custGeom>
              <a:avLst/>
              <a:gdLst/>
              <a:ahLst/>
              <a:cxnLst/>
              <a:rect l="l" t="t" r="r" b="b"/>
              <a:pathLst>
                <a:path w="3383360" h="533598">
                  <a:moveTo>
                    <a:pt x="0" y="0"/>
                  </a:moveTo>
                  <a:lnTo>
                    <a:pt x="3383360" y="0"/>
                  </a:lnTo>
                  <a:lnTo>
                    <a:pt x="3383360" y="533598"/>
                  </a:lnTo>
                  <a:lnTo>
                    <a:pt x="0" y="533598"/>
                  </a:lnTo>
                  <a:close/>
                </a:path>
              </a:pathLst>
            </a:custGeom>
            <a:grpFill/>
          </p:spPr>
          <p:style>
            <a:lnRef idx="2">
              <a:schemeClr val="dk1"/>
            </a:lnRef>
            <a:fillRef idx="1">
              <a:schemeClr val="lt1"/>
            </a:fillRef>
            <a:effectRef idx="0">
              <a:schemeClr val="dk1"/>
            </a:effectRef>
            <a:fontRef idx="minor">
              <a:schemeClr val="dk1"/>
            </a:fontRef>
          </p:style>
        </p:sp>
        <p:sp>
          <p:nvSpPr>
            <p:cNvPr id="106" name="TextBox 106"/>
            <p:cNvSpPr txBox="1"/>
            <p:nvPr/>
          </p:nvSpPr>
          <p:spPr>
            <a:xfrm>
              <a:off x="0" y="-76200"/>
              <a:ext cx="3383360" cy="609798"/>
            </a:xfrm>
            <a:prstGeom prst="rect">
              <a:avLst/>
            </a:prstGeom>
            <a:grpFill/>
          </p:spPr>
          <p:style>
            <a:lnRef idx="2">
              <a:schemeClr val="dk1"/>
            </a:lnRef>
            <a:fillRef idx="1">
              <a:schemeClr val="lt1"/>
            </a:fillRef>
            <a:effectRef idx="0">
              <a:schemeClr val="dk1"/>
            </a:effectRef>
            <a:fontRef idx="minor">
              <a:schemeClr val="dk1"/>
            </a:fontRef>
          </p:style>
          <p:txBody>
            <a:bodyPr lIns="0" tIns="0" rIns="0" bIns="0" rtlCol="0" anchor="t"/>
            <a:lstStyle/>
            <a:p>
              <a:pPr algn="ctr">
                <a:lnSpc>
                  <a:spcPts val="3125"/>
                </a:lnSpc>
              </a:pPr>
              <a:r>
                <a:rPr lang="en-US" sz="1937" b="1" spc="-40">
                  <a:solidFill>
                    <a:srgbClr val="272525"/>
                  </a:solidFill>
                  <a:latin typeface="Source Sans Pro"/>
                  <a:ea typeface="Source Sans Pro"/>
                  <a:cs typeface="Source Sans Pro"/>
                  <a:sym typeface="Source Sans Pro"/>
                </a:rPr>
                <a:t>0.86</a:t>
              </a:r>
            </a:p>
          </p:txBody>
        </p:sp>
      </p:grpSp>
      <p:grpSp>
        <p:nvGrpSpPr>
          <p:cNvPr id="107" name="Group 107"/>
          <p:cNvGrpSpPr/>
          <p:nvPr/>
        </p:nvGrpSpPr>
        <p:grpSpPr>
          <a:xfrm>
            <a:off x="14884450" y="7594699"/>
            <a:ext cx="2268141" cy="400199"/>
            <a:chOff x="0" y="0"/>
            <a:chExt cx="3024188" cy="533598"/>
          </a:xfr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grpSpPr>
        <p:sp>
          <p:nvSpPr>
            <p:cNvPr id="108" name="Freeform 108"/>
            <p:cNvSpPr/>
            <p:nvPr/>
          </p:nvSpPr>
          <p:spPr>
            <a:xfrm>
              <a:off x="0" y="0"/>
              <a:ext cx="3024188" cy="533598"/>
            </a:xfrm>
            <a:custGeom>
              <a:avLst/>
              <a:gdLst/>
              <a:ahLst/>
              <a:cxnLst/>
              <a:rect l="l" t="t" r="r" b="b"/>
              <a:pathLst>
                <a:path w="3024188" h="533598">
                  <a:moveTo>
                    <a:pt x="0" y="0"/>
                  </a:moveTo>
                  <a:lnTo>
                    <a:pt x="3024188" y="0"/>
                  </a:lnTo>
                  <a:lnTo>
                    <a:pt x="3024188" y="533598"/>
                  </a:lnTo>
                  <a:lnTo>
                    <a:pt x="0" y="533598"/>
                  </a:lnTo>
                  <a:close/>
                </a:path>
              </a:pathLst>
            </a:custGeom>
            <a:grpFill/>
          </p:spPr>
          <p:style>
            <a:lnRef idx="2">
              <a:schemeClr val="dk1"/>
            </a:lnRef>
            <a:fillRef idx="1">
              <a:schemeClr val="lt1"/>
            </a:fillRef>
            <a:effectRef idx="0">
              <a:schemeClr val="dk1"/>
            </a:effectRef>
            <a:fontRef idx="minor">
              <a:schemeClr val="dk1"/>
            </a:fontRef>
          </p:style>
        </p:sp>
        <p:sp>
          <p:nvSpPr>
            <p:cNvPr id="109" name="TextBox 109"/>
            <p:cNvSpPr txBox="1"/>
            <p:nvPr/>
          </p:nvSpPr>
          <p:spPr>
            <a:xfrm>
              <a:off x="0" y="-76200"/>
              <a:ext cx="3024188" cy="609798"/>
            </a:xfrm>
            <a:prstGeom prst="rect">
              <a:avLst/>
            </a:prstGeom>
            <a:grpFill/>
          </p:spPr>
          <p:style>
            <a:lnRef idx="2">
              <a:schemeClr val="dk1"/>
            </a:lnRef>
            <a:fillRef idx="1">
              <a:schemeClr val="lt1"/>
            </a:fillRef>
            <a:effectRef idx="0">
              <a:schemeClr val="dk1"/>
            </a:effectRef>
            <a:fontRef idx="minor">
              <a:schemeClr val="dk1"/>
            </a:fontRef>
          </p:style>
          <p:txBody>
            <a:bodyPr lIns="0" tIns="0" rIns="0" bIns="0" rtlCol="0" anchor="t"/>
            <a:lstStyle/>
            <a:p>
              <a:pPr algn="ctr">
                <a:lnSpc>
                  <a:spcPts val="3125"/>
                </a:lnSpc>
              </a:pPr>
              <a:r>
                <a:rPr lang="en-US" sz="1937" b="1" spc="-40" dirty="0">
                  <a:solidFill>
                    <a:srgbClr val="272525"/>
                  </a:solidFill>
                  <a:latin typeface="Source Sans Pro"/>
                  <a:ea typeface="Source Sans Pro"/>
                  <a:cs typeface="Source Sans Pro"/>
                  <a:sym typeface="Source Sans Pro"/>
                </a:rPr>
                <a:t>0.86</a:t>
              </a:r>
            </a:p>
          </p:txBody>
        </p:sp>
      </p:grpSp>
      <p:grpSp>
        <p:nvGrpSpPr>
          <p:cNvPr id="110" name="Group 110"/>
          <p:cNvGrpSpPr/>
          <p:nvPr/>
        </p:nvGrpSpPr>
        <p:grpSpPr>
          <a:xfrm>
            <a:off x="885230" y="8154441"/>
            <a:ext cx="16517541" cy="719286"/>
            <a:chOff x="0" y="0"/>
            <a:chExt cx="22023388" cy="959048"/>
          </a:xfrm>
          <a:noFill/>
        </p:grpSpPr>
        <p:sp>
          <p:nvSpPr>
            <p:cNvPr id="111" name="Freeform 111"/>
            <p:cNvSpPr/>
            <p:nvPr/>
          </p:nvSpPr>
          <p:spPr>
            <a:xfrm>
              <a:off x="0" y="0"/>
              <a:ext cx="22023451" cy="959104"/>
            </a:xfrm>
            <a:custGeom>
              <a:avLst/>
              <a:gdLst/>
              <a:ahLst/>
              <a:cxnLst/>
              <a:rect l="l" t="t" r="r" b="b"/>
              <a:pathLst>
                <a:path w="22023451" h="959104">
                  <a:moveTo>
                    <a:pt x="0" y="0"/>
                  </a:moveTo>
                  <a:lnTo>
                    <a:pt x="22023451" y="0"/>
                  </a:lnTo>
                  <a:lnTo>
                    <a:pt x="22023451" y="959104"/>
                  </a:lnTo>
                  <a:lnTo>
                    <a:pt x="0" y="959104"/>
                  </a:lnTo>
                  <a:close/>
                </a:path>
              </a:pathLst>
            </a:custGeom>
            <a:grpFill/>
            <a:ln>
              <a:noFill/>
            </a:ln>
          </p:spPr>
          <p:style>
            <a:lnRef idx="2">
              <a:schemeClr val="dk1"/>
            </a:lnRef>
            <a:fillRef idx="1">
              <a:schemeClr val="lt1"/>
            </a:fillRef>
            <a:effectRef idx="0">
              <a:schemeClr val="dk1"/>
            </a:effectRef>
            <a:fontRef idx="minor">
              <a:schemeClr val="dk1"/>
            </a:fontRef>
          </p:style>
        </p:sp>
      </p:grpSp>
      <p:grpSp>
        <p:nvGrpSpPr>
          <p:cNvPr id="112" name="Group 112"/>
          <p:cNvGrpSpPr/>
          <p:nvPr/>
        </p:nvGrpSpPr>
        <p:grpSpPr>
          <a:xfrm>
            <a:off x="1135708" y="8313985"/>
            <a:ext cx="3911650" cy="400199"/>
            <a:chOff x="0" y="0"/>
            <a:chExt cx="5215533" cy="533598"/>
          </a:xfr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grpSpPr>
        <p:sp>
          <p:nvSpPr>
            <p:cNvPr id="113" name="Freeform 113"/>
            <p:cNvSpPr/>
            <p:nvPr/>
          </p:nvSpPr>
          <p:spPr>
            <a:xfrm>
              <a:off x="0" y="0"/>
              <a:ext cx="5215533" cy="533598"/>
            </a:xfrm>
            <a:custGeom>
              <a:avLst/>
              <a:gdLst/>
              <a:ahLst/>
              <a:cxnLst/>
              <a:rect l="l" t="t" r="r" b="b"/>
              <a:pathLst>
                <a:path w="5215533" h="533598">
                  <a:moveTo>
                    <a:pt x="0" y="0"/>
                  </a:moveTo>
                  <a:lnTo>
                    <a:pt x="5215533" y="0"/>
                  </a:lnTo>
                  <a:lnTo>
                    <a:pt x="5215533" y="533598"/>
                  </a:lnTo>
                  <a:lnTo>
                    <a:pt x="0" y="533598"/>
                  </a:lnTo>
                  <a:close/>
                </a:path>
              </a:pathLst>
            </a:custGeom>
            <a:grpFill/>
          </p:spPr>
        </p:sp>
        <p:sp>
          <p:nvSpPr>
            <p:cNvPr id="114" name="TextBox 114"/>
            <p:cNvSpPr txBox="1"/>
            <p:nvPr/>
          </p:nvSpPr>
          <p:spPr>
            <a:xfrm>
              <a:off x="0" y="-76200"/>
              <a:ext cx="5215533" cy="609798"/>
            </a:xfrm>
            <a:prstGeom prst="rect">
              <a:avLst/>
            </a:prstGeom>
            <a:grpFill/>
          </p:spPr>
          <p:style>
            <a:lnRef idx="2">
              <a:schemeClr val="dk1"/>
            </a:lnRef>
            <a:fillRef idx="1">
              <a:schemeClr val="lt1"/>
            </a:fillRef>
            <a:effectRef idx="0">
              <a:schemeClr val="dk1"/>
            </a:effectRef>
            <a:fontRef idx="minor">
              <a:schemeClr val="dk1"/>
            </a:fontRef>
          </p:style>
          <p:txBody>
            <a:bodyPr lIns="0" tIns="0" rIns="0" bIns="0" rtlCol="0" anchor="t"/>
            <a:lstStyle/>
            <a:p>
              <a:pPr algn="ctr">
                <a:lnSpc>
                  <a:spcPts val="3125"/>
                </a:lnSpc>
              </a:pPr>
              <a:r>
                <a:rPr lang="en-US" sz="1937" b="1" spc="-40" dirty="0">
                  <a:solidFill>
                    <a:srgbClr val="272525"/>
                  </a:solidFill>
                  <a:latin typeface="Source Sans Pro Bold"/>
                  <a:ea typeface="Source Sans Pro Bold"/>
                  <a:cs typeface="Source Sans Pro Bold"/>
                  <a:sym typeface="Source Sans Pro Bold"/>
                </a:rPr>
                <a:t>Support Vector Machine(SVM)</a:t>
              </a:r>
            </a:p>
          </p:txBody>
        </p:sp>
      </p:grpSp>
      <p:grpSp>
        <p:nvGrpSpPr>
          <p:cNvPr id="115" name="Group 115"/>
          <p:cNvGrpSpPr/>
          <p:nvPr/>
        </p:nvGrpSpPr>
        <p:grpSpPr>
          <a:xfrm>
            <a:off x="5557242" y="8313985"/>
            <a:ext cx="2871192" cy="400199"/>
            <a:chOff x="0" y="0"/>
            <a:chExt cx="3828257" cy="533598"/>
          </a:xfr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grpSpPr>
        <p:sp>
          <p:nvSpPr>
            <p:cNvPr id="116" name="Freeform 116"/>
            <p:cNvSpPr/>
            <p:nvPr/>
          </p:nvSpPr>
          <p:spPr>
            <a:xfrm>
              <a:off x="0" y="0"/>
              <a:ext cx="3828257" cy="533598"/>
            </a:xfrm>
            <a:custGeom>
              <a:avLst/>
              <a:gdLst/>
              <a:ahLst/>
              <a:cxnLst/>
              <a:rect l="l" t="t" r="r" b="b"/>
              <a:pathLst>
                <a:path w="3828257" h="533598">
                  <a:moveTo>
                    <a:pt x="0" y="0"/>
                  </a:moveTo>
                  <a:lnTo>
                    <a:pt x="3828257" y="0"/>
                  </a:lnTo>
                  <a:lnTo>
                    <a:pt x="3828257" y="533598"/>
                  </a:lnTo>
                  <a:lnTo>
                    <a:pt x="0" y="533598"/>
                  </a:lnTo>
                  <a:close/>
                </a:path>
              </a:pathLst>
            </a:custGeom>
            <a:grpFill/>
          </p:spPr>
          <p:style>
            <a:lnRef idx="2">
              <a:schemeClr val="dk1"/>
            </a:lnRef>
            <a:fillRef idx="1">
              <a:schemeClr val="lt1"/>
            </a:fillRef>
            <a:effectRef idx="0">
              <a:schemeClr val="dk1"/>
            </a:effectRef>
            <a:fontRef idx="minor">
              <a:schemeClr val="dk1"/>
            </a:fontRef>
          </p:style>
        </p:sp>
        <p:sp>
          <p:nvSpPr>
            <p:cNvPr id="117" name="TextBox 117"/>
            <p:cNvSpPr txBox="1"/>
            <p:nvPr/>
          </p:nvSpPr>
          <p:spPr>
            <a:xfrm>
              <a:off x="0" y="-76200"/>
              <a:ext cx="3828257" cy="609798"/>
            </a:xfrm>
            <a:prstGeom prst="rect">
              <a:avLst/>
            </a:prstGeom>
            <a:grpFill/>
          </p:spPr>
          <p:style>
            <a:lnRef idx="2">
              <a:schemeClr val="dk1"/>
            </a:lnRef>
            <a:fillRef idx="1">
              <a:schemeClr val="lt1"/>
            </a:fillRef>
            <a:effectRef idx="0">
              <a:schemeClr val="dk1"/>
            </a:effectRef>
            <a:fontRef idx="minor">
              <a:schemeClr val="dk1"/>
            </a:fontRef>
          </p:style>
          <p:txBody>
            <a:bodyPr lIns="0" tIns="0" rIns="0" bIns="0" rtlCol="0" anchor="t"/>
            <a:lstStyle/>
            <a:p>
              <a:pPr algn="ctr">
                <a:lnSpc>
                  <a:spcPts val="3125"/>
                </a:lnSpc>
              </a:pPr>
              <a:r>
                <a:rPr lang="en-US" sz="1937" b="1" spc="-40">
                  <a:solidFill>
                    <a:srgbClr val="272525"/>
                  </a:solidFill>
                  <a:latin typeface="Source Sans Pro"/>
                  <a:ea typeface="Source Sans Pro"/>
                  <a:cs typeface="Source Sans Pro"/>
                  <a:sym typeface="Source Sans Pro"/>
                </a:rPr>
                <a:t>0.85</a:t>
              </a:r>
            </a:p>
          </p:txBody>
        </p:sp>
      </p:grpSp>
      <p:grpSp>
        <p:nvGrpSpPr>
          <p:cNvPr id="118" name="Group 118"/>
          <p:cNvGrpSpPr/>
          <p:nvPr/>
        </p:nvGrpSpPr>
        <p:grpSpPr>
          <a:xfrm>
            <a:off x="8938320" y="8280187"/>
            <a:ext cx="2388840" cy="400199"/>
            <a:chOff x="0" y="0"/>
            <a:chExt cx="3185120" cy="533598"/>
          </a:xfr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grpSpPr>
        <p:sp>
          <p:nvSpPr>
            <p:cNvPr id="119" name="Freeform 119"/>
            <p:cNvSpPr/>
            <p:nvPr/>
          </p:nvSpPr>
          <p:spPr>
            <a:xfrm>
              <a:off x="0" y="0"/>
              <a:ext cx="3185120" cy="533598"/>
            </a:xfrm>
            <a:custGeom>
              <a:avLst/>
              <a:gdLst/>
              <a:ahLst/>
              <a:cxnLst/>
              <a:rect l="l" t="t" r="r" b="b"/>
              <a:pathLst>
                <a:path w="3185120" h="533598">
                  <a:moveTo>
                    <a:pt x="0" y="0"/>
                  </a:moveTo>
                  <a:lnTo>
                    <a:pt x="3185120" y="0"/>
                  </a:lnTo>
                  <a:lnTo>
                    <a:pt x="3185120" y="533598"/>
                  </a:lnTo>
                  <a:lnTo>
                    <a:pt x="0" y="533598"/>
                  </a:lnTo>
                  <a:close/>
                </a:path>
              </a:pathLst>
            </a:custGeom>
            <a:grpFill/>
          </p:spPr>
          <p:style>
            <a:lnRef idx="2">
              <a:schemeClr val="dk1"/>
            </a:lnRef>
            <a:fillRef idx="1">
              <a:schemeClr val="lt1"/>
            </a:fillRef>
            <a:effectRef idx="0">
              <a:schemeClr val="dk1"/>
            </a:effectRef>
            <a:fontRef idx="minor">
              <a:schemeClr val="dk1"/>
            </a:fontRef>
          </p:style>
        </p:sp>
        <p:sp>
          <p:nvSpPr>
            <p:cNvPr id="120" name="TextBox 120"/>
            <p:cNvSpPr txBox="1"/>
            <p:nvPr/>
          </p:nvSpPr>
          <p:spPr>
            <a:xfrm>
              <a:off x="0" y="-76200"/>
              <a:ext cx="3185120" cy="609798"/>
            </a:xfrm>
            <a:prstGeom prst="rect">
              <a:avLst/>
            </a:prstGeom>
            <a:grpFill/>
          </p:spPr>
          <p:style>
            <a:lnRef idx="2">
              <a:schemeClr val="dk1"/>
            </a:lnRef>
            <a:fillRef idx="1">
              <a:schemeClr val="lt1"/>
            </a:fillRef>
            <a:effectRef idx="0">
              <a:schemeClr val="dk1"/>
            </a:effectRef>
            <a:fontRef idx="minor">
              <a:schemeClr val="dk1"/>
            </a:fontRef>
          </p:style>
          <p:txBody>
            <a:bodyPr lIns="0" tIns="0" rIns="0" bIns="0" rtlCol="0" anchor="t"/>
            <a:lstStyle/>
            <a:p>
              <a:pPr algn="ctr">
                <a:lnSpc>
                  <a:spcPts val="3125"/>
                </a:lnSpc>
              </a:pPr>
              <a:r>
                <a:rPr lang="en-US" sz="1937" b="1" spc="-40">
                  <a:solidFill>
                    <a:srgbClr val="272525"/>
                  </a:solidFill>
                  <a:latin typeface="Source Sans Pro"/>
                  <a:ea typeface="Source Sans Pro"/>
                  <a:cs typeface="Source Sans Pro"/>
                  <a:sym typeface="Source Sans Pro"/>
                </a:rPr>
                <a:t>0.87</a:t>
              </a:r>
            </a:p>
          </p:txBody>
        </p:sp>
      </p:grpSp>
      <p:grpSp>
        <p:nvGrpSpPr>
          <p:cNvPr id="121" name="Group 121"/>
          <p:cNvGrpSpPr/>
          <p:nvPr/>
        </p:nvGrpSpPr>
        <p:grpSpPr>
          <a:xfrm>
            <a:off x="11837045" y="8313985"/>
            <a:ext cx="2537520" cy="400199"/>
            <a:chOff x="0" y="0"/>
            <a:chExt cx="3383360" cy="533598"/>
          </a:xfr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grpSpPr>
        <p:sp>
          <p:nvSpPr>
            <p:cNvPr id="122" name="Freeform 122"/>
            <p:cNvSpPr/>
            <p:nvPr/>
          </p:nvSpPr>
          <p:spPr>
            <a:xfrm>
              <a:off x="0" y="0"/>
              <a:ext cx="3383360" cy="533598"/>
            </a:xfrm>
            <a:custGeom>
              <a:avLst/>
              <a:gdLst/>
              <a:ahLst/>
              <a:cxnLst/>
              <a:rect l="l" t="t" r="r" b="b"/>
              <a:pathLst>
                <a:path w="3383360" h="533598">
                  <a:moveTo>
                    <a:pt x="0" y="0"/>
                  </a:moveTo>
                  <a:lnTo>
                    <a:pt x="3383360" y="0"/>
                  </a:lnTo>
                  <a:lnTo>
                    <a:pt x="3383360" y="533598"/>
                  </a:lnTo>
                  <a:lnTo>
                    <a:pt x="0" y="533598"/>
                  </a:lnTo>
                  <a:close/>
                </a:path>
              </a:pathLst>
            </a:custGeom>
            <a:grpFill/>
          </p:spPr>
          <p:style>
            <a:lnRef idx="2">
              <a:schemeClr val="dk1"/>
            </a:lnRef>
            <a:fillRef idx="1">
              <a:schemeClr val="lt1"/>
            </a:fillRef>
            <a:effectRef idx="0">
              <a:schemeClr val="dk1"/>
            </a:effectRef>
            <a:fontRef idx="minor">
              <a:schemeClr val="dk1"/>
            </a:fontRef>
          </p:style>
        </p:sp>
        <p:sp>
          <p:nvSpPr>
            <p:cNvPr id="123" name="TextBox 123"/>
            <p:cNvSpPr txBox="1"/>
            <p:nvPr/>
          </p:nvSpPr>
          <p:spPr>
            <a:xfrm>
              <a:off x="0" y="-76200"/>
              <a:ext cx="3383360" cy="609798"/>
            </a:xfrm>
            <a:prstGeom prst="rect">
              <a:avLst/>
            </a:prstGeom>
            <a:grpFill/>
          </p:spPr>
          <p:style>
            <a:lnRef idx="2">
              <a:schemeClr val="dk1"/>
            </a:lnRef>
            <a:fillRef idx="1">
              <a:schemeClr val="lt1"/>
            </a:fillRef>
            <a:effectRef idx="0">
              <a:schemeClr val="dk1"/>
            </a:effectRef>
            <a:fontRef idx="minor">
              <a:schemeClr val="dk1"/>
            </a:fontRef>
          </p:style>
          <p:txBody>
            <a:bodyPr lIns="0" tIns="0" rIns="0" bIns="0" rtlCol="0" anchor="t"/>
            <a:lstStyle/>
            <a:p>
              <a:pPr algn="ctr">
                <a:lnSpc>
                  <a:spcPts val="3125"/>
                </a:lnSpc>
              </a:pPr>
              <a:r>
                <a:rPr lang="en-US" sz="1937" b="1" spc="-40">
                  <a:solidFill>
                    <a:srgbClr val="272525"/>
                  </a:solidFill>
                  <a:latin typeface="Source Sans Pro"/>
                  <a:ea typeface="Source Sans Pro"/>
                  <a:cs typeface="Source Sans Pro"/>
                  <a:sym typeface="Source Sans Pro"/>
                </a:rPr>
                <a:t>0.85</a:t>
              </a:r>
            </a:p>
          </p:txBody>
        </p:sp>
      </p:grpSp>
      <p:grpSp>
        <p:nvGrpSpPr>
          <p:cNvPr id="124" name="Group 124"/>
          <p:cNvGrpSpPr/>
          <p:nvPr/>
        </p:nvGrpSpPr>
        <p:grpSpPr>
          <a:xfrm>
            <a:off x="14884450" y="8313985"/>
            <a:ext cx="2268141" cy="400199"/>
            <a:chOff x="0" y="0"/>
            <a:chExt cx="3024188" cy="533598"/>
          </a:xfr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grpSpPr>
        <p:sp>
          <p:nvSpPr>
            <p:cNvPr id="125" name="Freeform 125"/>
            <p:cNvSpPr/>
            <p:nvPr/>
          </p:nvSpPr>
          <p:spPr>
            <a:xfrm>
              <a:off x="0" y="0"/>
              <a:ext cx="3024188" cy="533598"/>
            </a:xfrm>
            <a:custGeom>
              <a:avLst/>
              <a:gdLst/>
              <a:ahLst/>
              <a:cxnLst/>
              <a:rect l="l" t="t" r="r" b="b"/>
              <a:pathLst>
                <a:path w="3024188" h="533598">
                  <a:moveTo>
                    <a:pt x="0" y="0"/>
                  </a:moveTo>
                  <a:lnTo>
                    <a:pt x="3024188" y="0"/>
                  </a:lnTo>
                  <a:lnTo>
                    <a:pt x="3024188" y="533598"/>
                  </a:lnTo>
                  <a:lnTo>
                    <a:pt x="0" y="533598"/>
                  </a:lnTo>
                  <a:close/>
                </a:path>
              </a:pathLst>
            </a:custGeom>
            <a:grpFill/>
          </p:spPr>
          <p:style>
            <a:lnRef idx="2">
              <a:schemeClr val="dk1"/>
            </a:lnRef>
            <a:fillRef idx="1">
              <a:schemeClr val="lt1"/>
            </a:fillRef>
            <a:effectRef idx="0">
              <a:schemeClr val="dk1"/>
            </a:effectRef>
            <a:fontRef idx="minor">
              <a:schemeClr val="dk1"/>
            </a:fontRef>
          </p:style>
        </p:sp>
        <p:sp>
          <p:nvSpPr>
            <p:cNvPr id="126" name="TextBox 126"/>
            <p:cNvSpPr txBox="1"/>
            <p:nvPr/>
          </p:nvSpPr>
          <p:spPr>
            <a:xfrm>
              <a:off x="0" y="-76200"/>
              <a:ext cx="3024188" cy="609798"/>
            </a:xfrm>
            <a:prstGeom prst="rect">
              <a:avLst/>
            </a:prstGeom>
            <a:grpFill/>
          </p:spPr>
          <p:style>
            <a:lnRef idx="2">
              <a:schemeClr val="dk1"/>
            </a:lnRef>
            <a:fillRef idx="1">
              <a:schemeClr val="lt1"/>
            </a:fillRef>
            <a:effectRef idx="0">
              <a:schemeClr val="dk1"/>
            </a:effectRef>
            <a:fontRef idx="minor">
              <a:schemeClr val="dk1"/>
            </a:fontRef>
          </p:style>
          <p:txBody>
            <a:bodyPr lIns="0" tIns="0" rIns="0" bIns="0" rtlCol="0" anchor="t"/>
            <a:lstStyle/>
            <a:p>
              <a:pPr algn="ctr">
                <a:lnSpc>
                  <a:spcPts val="3125"/>
                </a:lnSpc>
              </a:pPr>
              <a:r>
                <a:rPr lang="en-US" sz="1937" b="1" spc="-40">
                  <a:solidFill>
                    <a:srgbClr val="272525"/>
                  </a:solidFill>
                  <a:latin typeface="Source Sans Pro"/>
                  <a:ea typeface="Source Sans Pro"/>
                  <a:cs typeface="Source Sans Pro"/>
                  <a:sym typeface="Source Sans Pro"/>
                </a:rPr>
                <a:t>0.85</a:t>
              </a:r>
            </a:p>
          </p:txBody>
        </p:sp>
      </p:grpSp>
      <p:grpSp>
        <p:nvGrpSpPr>
          <p:cNvPr id="127" name="Group 127"/>
          <p:cNvGrpSpPr/>
          <p:nvPr/>
        </p:nvGrpSpPr>
        <p:grpSpPr>
          <a:xfrm>
            <a:off x="885230" y="8873729"/>
            <a:ext cx="16517541" cy="719286"/>
            <a:chOff x="0" y="0"/>
            <a:chExt cx="22023388" cy="959048"/>
          </a:xfrm>
          <a:noFill/>
        </p:grpSpPr>
        <p:sp>
          <p:nvSpPr>
            <p:cNvPr id="128" name="Freeform 128"/>
            <p:cNvSpPr/>
            <p:nvPr/>
          </p:nvSpPr>
          <p:spPr>
            <a:xfrm>
              <a:off x="0" y="0"/>
              <a:ext cx="22023451" cy="959104"/>
            </a:xfrm>
            <a:custGeom>
              <a:avLst/>
              <a:gdLst/>
              <a:ahLst/>
              <a:cxnLst/>
              <a:rect l="l" t="t" r="r" b="b"/>
              <a:pathLst>
                <a:path w="22023451" h="959104">
                  <a:moveTo>
                    <a:pt x="0" y="0"/>
                  </a:moveTo>
                  <a:lnTo>
                    <a:pt x="22023451" y="0"/>
                  </a:lnTo>
                  <a:lnTo>
                    <a:pt x="22023451" y="959104"/>
                  </a:lnTo>
                  <a:lnTo>
                    <a:pt x="0" y="959104"/>
                  </a:lnTo>
                  <a:close/>
                </a:path>
              </a:pathLst>
            </a:custGeom>
            <a:grpFill/>
            <a:ln>
              <a:noFill/>
            </a:ln>
          </p:spPr>
          <p:style>
            <a:lnRef idx="2">
              <a:schemeClr val="dk1"/>
            </a:lnRef>
            <a:fillRef idx="1">
              <a:schemeClr val="lt1"/>
            </a:fillRef>
            <a:effectRef idx="0">
              <a:schemeClr val="dk1"/>
            </a:effectRef>
            <a:fontRef idx="minor">
              <a:schemeClr val="dk1"/>
            </a:fontRef>
          </p:style>
        </p:sp>
      </p:grpSp>
      <p:grpSp>
        <p:nvGrpSpPr>
          <p:cNvPr id="129" name="Group 129"/>
          <p:cNvGrpSpPr/>
          <p:nvPr/>
        </p:nvGrpSpPr>
        <p:grpSpPr>
          <a:xfrm>
            <a:off x="1135708" y="9033272"/>
            <a:ext cx="3911650" cy="400199"/>
            <a:chOff x="0" y="0"/>
            <a:chExt cx="5215533" cy="533598"/>
          </a:xfr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grpSpPr>
        <p:sp>
          <p:nvSpPr>
            <p:cNvPr id="130" name="Freeform 130"/>
            <p:cNvSpPr/>
            <p:nvPr/>
          </p:nvSpPr>
          <p:spPr>
            <a:xfrm>
              <a:off x="0" y="0"/>
              <a:ext cx="5215533" cy="533598"/>
            </a:xfrm>
            <a:custGeom>
              <a:avLst/>
              <a:gdLst/>
              <a:ahLst/>
              <a:cxnLst/>
              <a:rect l="l" t="t" r="r" b="b"/>
              <a:pathLst>
                <a:path w="5215533" h="533598">
                  <a:moveTo>
                    <a:pt x="0" y="0"/>
                  </a:moveTo>
                  <a:lnTo>
                    <a:pt x="5215533" y="0"/>
                  </a:lnTo>
                  <a:lnTo>
                    <a:pt x="5215533" y="533598"/>
                  </a:lnTo>
                  <a:lnTo>
                    <a:pt x="0" y="533598"/>
                  </a:lnTo>
                  <a:close/>
                </a:path>
              </a:pathLst>
            </a:custGeom>
            <a:grpFill/>
          </p:spPr>
        </p:sp>
        <p:sp>
          <p:nvSpPr>
            <p:cNvPr id="131" name="TextBox 131"/>
            <p:cNvSpPr txBox="1"/>
            <p:nvPr/>
          </p:nvSpPr>
          <p:spPr>
            <a:xfrm>
              <a:off x="0" y="-76200"/>
              <a:ext cx="5215533" cy="609798"/>
            </a:xfrm>
            <a:prstGeom prst="rect">
              <a:avLst/>
            </a:prstGeom>
            <a:grpFill/>
          </p:spPr>
          <p:style>
            <a:lnRef idx="2">
              <a:schemeClr val="dk1"/>
            </a:lnRef>
            <a:fillRef idx="1">
              <a:schemeClr val="lt1"/>
            </a:fillRef>
            <a:effectRef idx="0">
              <a:schemeClr val="dk1"/>
            </a:effectRef>
            <a:fontRef idx="minor">
              <a:schemeClr val="dk1"/>
            </a:fontRef>
          </p:style>
          <p:txBody>
            <a:bodyPr lIns="0" tIns="0" rIns="0" bIns="0" rtlCol="0" anchor="t"/>
            <a:lstStyle/>
            <a:p>
              <a:pPr algn="ctr">
                <a:lnSpc>
                  <a:spcPts val="3125"/>
                </a:lnSpc>
              </a:pPr>
              <a:r>
                <a:rPr lang="en-US" sz="1937" b="1" spc="-40" dirty="0">
                  <a:solidFill>
                    <a:srgbClr val="272525"/>
                  </a:solidFill>
                  <a:latin typeface="Source Sans Pro Bold"/>
                  <a:ea typeface="Source Sans Pro Bold"/>
                  <a:cs typeface="Source Sans Pro Bold"/>
                  <a:sym typeface="Source Sans Pro Bold"/>
                </a:rPr>
                <a:t>Logistic Regression(LR)</a:t>
              </a:r>
            </a:p>
          </p:txBody>
        </p:sp>
      </p:grpSp>
      <p:grpSp>
        <p:nvGrpSpPr>
          <p:cNvPr id="132" name="Group 132"/>
          <p:cNvGrpSpPr/>
          <p:nvPr/>
        </p:nvGrpSpPr>
        <p:grpSpPr>
          <a:xfrm>
            <a:off x="5557242" y="9033272"/>
            <a:ext cx="2871192" cy="400199"/>
            <a:chOff x="0" y="0"/>
            <a:chExt cx="3828257" cy="533598"/>
          </a:xfr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grpSpPr>
        <p:sp>
          <p:nvSpPr>
            <p:cNvPr id="133" name="Freeform 133"/>
            <p:cNvSpPr/>
            <p:nvPr/>
          </p:nvSpPr>
          <p:spPr>
            <a:xfrm>
              <a:off x="0" y="0"/>
              <a:ext cx="3828257" cy="533598"/>
            </a:xfrm>
            <a:custGeom>
              <a:avLst/>
              <a:gdLst/>
              <a:ahLst/>
              <a:cxnLst/>
              <a:rect l="l" t="t" r="r" b="b"/>
              <a:pathLst>
                <a:path w="3828257" h="533598">
                  <a:moveTo>
                    <a:pt x="0" y="0"/>
                  </a:moveTo>
                  <a:lnTo>
                    <a:pt x="3828257" y="0"/>
                  </a:lnTo>
                  <a:lnTo>
                    <a:pt x="3828257" y="533598"/>
                  </a:lnTo>
                  <a:lnTo>
                    <a:pt x="0" y="533598"/>
                  </a:lnTo>
                  <a:close/>
                </a:path>
              </a:pathLst>
            </a:custGeom>
            <a:grpFill/>
          </p:spPr>
          <p:style>
            <a:lnRef idx="2">
              <a:schemeClr val="dk1"/>
            </a:lnRef>
            <a:fillRef idx="1">
              <a:schemeClr val="lt1"/>
            </a:fillRef>
            <a:effectRef idx="0">
              <a:schemeClr val="dk1"/>
            </a:effectRef>
            <a:fontRef idx="minor">
              <a:schemeClr val="dk1"/>
            </a:fontRef>
          </p:style>
        </p:sp>
        <p:sp>
          <p:nvSpPr>
            <p:cNvPr id="134" name="TextBox 134"/>
            <p:cNvSpPr txBox="1"/>
            <p:nvPr/>
          </p:nvSpPr>
          <p:spPr>
            <a:xfrm>
              <a:off x="0" y="-76200"/>
              <a:ext cx="3828257" cy="609798"/>
            </a:xfrm>
            <a:prstGeom prst="rect">
              <a:avLst/>
            </a:prstGeom>
            <a:grpFill/>
          </p:spPr>
          <p:style>
            <a:lnRef idx="2">
              <a:schemeClr val="dk1"/>
            </a:lnRef>
            <a:fillRef idx="1">
              <a:schemeClr val="lt1"/>
            </a:fillRef>
            <a:effectRef idx="0">
              <a:schemeClr val="dk1"/>
            </a:effectRef>
            <a:fontRef idx="minor">
              <a:schemeClr val="dk1"/>
            </a:fontRef>
          </p:style>
          <p:txBody>
            <a:bodyPr lIns="0" tIns="0" rIns="0" bIns="0" rtlCol="0" anchor="t"/>
            <a:lstStyle/>
            <a:p>
              <a:pPr algn="ctr">
                <a:lnSpc>
                  <a:spcPts val="3125"/>
                </a:lnSpc>
              </a:pPr>
              <a:r>
                <a:rPr lang="en-US" sz="1937" b="1" spc="-40">
                  <a:solidFill>
                    <a:srgbClr val="272525"/>
                  </a:solidFill>
                  <a:latin typeface="Source Sans Pro"/>
                  <a:ea typeface="Source Sans Pro"/>
                  <a:cs typeface="Source Sans Pro"/>
                  <a:sym typeface="Source Sans Pro"/>
                </a:rPr>
                <a:t>0.82</a:t>
              </a:r>
            </a:p>
          </p:txBody>
        </p:sp>
      </p:grpSp>
      <p:grpSp>
        <p:nvGrpSpPr>
          <p:cNvPr id="135" name="Group 135"/>
          <p:cNvGrpSpPr/>
          <p:nvPr/>
        </p:nvGrpSpPr>
        <p:grpSpPr>
          <a:xfrm>
            <a:off x="8938320" y="8999474"/>
            <a:ext cx="2388840" cy="400199"/>
            <a:chOff x="0" y="0"/>
            <a:chExt cx="3185120" cy="533598"/>
          </a:xfr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grpSpPr>
        <p:sp>
          <p:nvSpPr>
            <p:cNvPr id="136" name="Freeform 136"/>
            <p:cNvSpPr/>
            <p:nvPr/>
          </p:nvSpPr>
          <p:spPr>
            <a:xfrm>
              <a:off x="0" y="0"/>
              <a:ext cx="3185120" cy="533598"/>
            </a:xfrm>
            <a:custGeom>
              <a:avLst/>
              <a:gdLst/>
              <a:ahLst/>
              <a:cxnLst/>
              <a:rect l="l" t="t" r="r" b="b"/>
              <a:pathLst>
                <a:path w="3185120" h="533598">
                  <a:moveTo>
                    <a:pt x="0" y="0"/>
                  </a:moveTo>
                  <a:lnTo>
                    <a:pt x="3185120" y="0"/>
                  </a:lnTo>
                  <a:lnTo>
                    <a:pt x="3185120" y="533598"/>
                  </a:lnTo>
                  <a:lnTo>
                    <a:pt x="0" y="533598"/>
                  </a:lnTo>
                  <a:close/>
                </a:path>
              </a:pathLst>
            </a:custGeom>
            <a:grpFill/>
          </p:spPr>
          <p:style>
            <a:lnRef idx="2">
              <a:schemeClr val="dk1"/>
            </a:lnRef>
            <a:fillRef idx="1">
              <a:schemeClr val="lt1"/>
            </a:fillRef>
            <a:effectRef idx="0">
              <a:schemeClr val="dk1"/>
            </a:effectRef>
            <a:fontRef idx="minor">
              <a:schemeClr val="dk1"/>
            </a:fontRef>
          </p:style>
        </p:sp>
        <p:sp>
          <p:nvSpPr>
            <p:cNvPr id="137" name="TextBox 137"/>
            <p:cNvSpPr txBox="1"/>
            <p:nvPr/>
          </p:nvSpPr>
          <p:spPr>
            <a:xfrm>
              <a:off x="0" y="-76200"/>
              <a:ext cx="3185120" cy="609798"/>
            </a:xfrm>
            <a:prstGeom prst="rect">
              <a:avLst/>
            </a:prstGeom>
            <a:grpFill/>
          </p:spPr>
          <p:style>
            <a:lnRef idx="2">
              <a:schemeClr val="dk1"/>
            </a:lnRef>
            <a:fillRef idx="1">
              <a:schemeClr val="lt1"/>
            </a:fillRef>
            <a:effectRef idx="0">
              <a:schemeClr val="dk1"/>
            </a:effectRef>
            <a:fontRef idx="minor">
              <a:schemeClr val="dk1"/>
            </a:fontRef>
          </p:style>
          <p:txBody>
            <a:bodyPr lIns="0" tIns="0" rIns="0" bIns="0" rtlCol="0" anchor="t"/>
            <a:lstStyle/>
            <a:p>
              <a:pPr algn="ctr">
                <a:lnSpc>
                  <a:spcPts val="3125"/>
                </a:lnSpc>
              </a:pPr>
              <a:r>
                <a:rPr lang="en-US" sz="1937" b="1" spc="-40">
                  <a:solidFill>
                    <a:srgbClr val="272525"/>
                  </a:solidFill>
                  <a:latin typeface="Source Sans Pro"/>
                  <a:ea typeface="Source Sans Pro"/>
                  <a:cs typeface="Source Sans Pro"/>
                  <a:sym typeface="Source Sans Pro"/>
                </a:rPr>
                <a:t>0.82</a:t>
              </a:r>
            </a:p>
          </p:txBody>
        </p:sp>
      </p:grpSp>
      <p:grpSp>
        <p:nvGrpSpPr>
          <p:cNvPr id="138" name="Group 138"/>
          <p:cNvGrpSpPr/>
          <p:nvPr/>
        </p:nvGrpSpPr>
        <p:grpSpPr>
          <a:xfrm>
            <a:off x="11837045" y="9033272"/>
            <a:ext cx="2537520" cy="400199"/>
            <a:chOff x="0" y="0"/>
            <a:chExt cx="3383360" cy="533598"/>
          </a:xfr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grpSpPr>
        <p:sp>
          <p:nvSpPr>
            <p:cNvPr id="139" name="Freeform 139"/>
            <p:cNvSpPr/>
            <p:nvPr/>
          </p:nvSpPr>
          <p:spPr>
            <a:xfrm>
              <a:off x="0" y="0"/>
              <a:ext cx="3383360" cy="533598"/>
            </a:xfrm>
            <a:custGeom>
              <a:avLst/>
              <a:gdLst/>
              <a:ahLst/>
              <a:cxnLst/>
              <a:rect l="l" t="t" r="r" b="b"/>
              <a:pathLst>
                <a:path w="3383360" h="533598">
                  <a:moveTo>
                    <a:pt x="0" y="0"/>
                  </a:moveTo>
                  <a:lnTo>
                    <a:pt x="3383360" y="0"/>
                  </a:lnTo>
                  <a:lnTo>
                    <a:pt x="3383360" y="533598"/>
                  </a:lnTo>
                  <a:lnTo>
                    <a:pt x="0" y="533598"/>
                  </a:lnTo>
                  <a:close/>
                </a:path>
              </a:pathLst>
            </a:custGeom>
            <a:grpFill/>
          </p:spPr>
          <p:style>
            <a:lnRef idx="2">
              <a:schemeClr val="dk1"/>
            </a:lnRef>
            <a:fillRef idx="1">
              <a:schemeClr val="lt1"/>
            </a:fillRef>
            <a:effectRef idx="0">
              <a:schemeClr val="dk1"/>
            </a:effectRef>
            <a:fontRef idx="minor">
              <a:schemeClr val="dk1"/>
            </a:fontRef>
          </p:style>
        </p:sp>
        <p:sp>
          <p:nvSpPr>
            <p:cNvPr id="140" name="TextBox 140"/>
            <p:cNvSpPr txBox="1"/>
            <p:nvPr/>
          </p:nvSpPr>
          <p:spPr>
            <a:xfrm>
              <a:off x="0" y="-76200"/>
              <a:ext cx="3383360" cy="609798"/>
            </a:xfrm>
            <a:prstGeom prst="rect">
              <a:avLst/>
            </a:prstGeom>
            <a:grpFill/>
          </p:spPr>
          <p:style>
            <a:lnRef idx="2">
              <a:schemeClr val="dk1"/>
            </a:lnRef>
            <a:fillRef idx="1">
              <a:schemeClr val="lt1"/>
            </a:fillRef>
            <a:effectRef idx="0">
              <a:schemeClr val="dk1"/>
            </a:effectRef>
            <a:fontRef idx="minor">
              <a:schemeClr val="dk1"/>
            </a:fontRef>
          </p:style>
          <p:txBody>
            <a:bodyPr lIns="0" tIns="0" rIns="0" bIns="0" rtlCol="0" anchor="t"/>
            <a:lstStyle/>
            <a:p>
              <a:pPr algn="ctr">
                <a:lnSpc>
                  <a:spcPts val="3125"/>
                </a:lnSpc>
              </a:pPr>
              <a:r>
                <a:rPr lang="en-US" sz="1937" b="1" spc="-40">
                  <a:solidFill>
                    <a:srgbClr val="272525"/>
                  </a:solidFill>
                  <a:latin typeface="Source Sans Pro"/>
                  <a:ea typeface="Source Sans Pro"/>
                  <a:cs typeface="Source Sans Pro"/>
                  <a:sym typeface="Source Sans Pro"/>
                </a:rPr>
                <a:t>0.82</a:t>
              </a:r>
            </a:p>
          </p:txBody>
        </p:sp>
      </p:grpSp>
      <p:grpSp>
        <p:nvGrpSpPr>
          <p:cNvPr id="141" name="Group 141"/>
          <p:cNvGrpSpPr/>
          <p:nvPr/>
        </p:nvGrpSpPr>
        <p:grpSpPr>
          <a:xfrm>
            <a:off x="14884450" y="9033272"/>
            <a:ext cx="2268141" cy="400199"/>
            <a:chOff x="0" y="0"/>
            <a:chExt cx="3024188" cy="533598"/>
          </a:xfr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grpSpPr>
        <p:sp>
          <p:nvSpPr>
            <p:cNvPr id="142" name="Freeform 142"/>
            <p:cNvSpPr/>
            <p:nvPr/>
          </p:nvSpPr>
          <p:spPr>
            <a:xfrm>
              <a:off x="0" y="0"/>
              <a:ext cx="3024188" cy="533598"/>
            </a:xfrm>
            <a:custGeom>
              <a:avLst/>
              <a:gdLst/>
              <a:ahLst/>
              <a:cxnLst/>
              <a:rect l="l" t="t" r="r" b="b"/>
              <a:pathLst>
                <a:path w="3024188" h="533598">
                  <a:moveTo>
                    <a:pt x="0" y="0"/>
                  </a:moveTo>
                  <a:lnTo>
                    <a:pt x="3024188" y="0"/>
                  </a:lnTo>
                  <a:lnTo>
                    <a:pt x="3024188" y="533598"/>
                  </a:lnTo>
                  <a:lnTo>
                    <a:pt x="0" y="533598"/>
                  </a:lnTo>
                  <a:close/>
                </a:path>
              </a:pathLst>
            </a:custGeom>
            <a:grpFill/>
          </p:spPr>
          <p:style>
            <a:lnRef idx="2">
              <a:schemeClr val="dk1"/>
            </a:lnRef>
            <a:fillRef idx="1">
              <a:schemeClr val="lt1"/>
            </a:fillRef>
            <a:effectRef idx="0">
              <a:schemeClr val="dk1"/>
            </a:effectRef>
            <a:fontRef idx="minor">
              <a:schemeClr val="dk1"/>
            </a:fontRef>
          </p:style>
        </p:sp>
        <p:sp>
          <p:nvSpPr>
            <p:cNvPr id="143" name="TextBox 143"/>
            <p:cNvSpPr txBox="1"/>
            <p:nvPr/>
          </p:nvSpPr>
          <p:spPr>
            <a:xfrm>
              <a:off x="0" y="-76200"/>
              <a:ext cx="3024188" cy="609798"/>
            </a:xfrm>
            <a:prstGeom prst="rect">
              <a:avLst/>
            </a:prstGeom>
            <a:grpFill/>
          </p:spPr>
          <p:style>
            <a:lnRef idx="2">
              <a:schemeClr val="dk1"/>
            </a:lnRef>
            <a:fillRef idx="1">
              <a:schemeClr val="lt1"/>
            </a:fillRef>
            <a:effectRef idx="0">
              <a:schemeClr val="dk1"/>
            </a:effectRef>
            <a:fontRef idx="minor">
              <a:schemeClr val="dk1"/>
            </a:fontRef>
          </p:style>
          <p:txBody>
            <a:bodyPr lIns="0" tIns="0" rIns="0" bIns="0" rtlCol="0" anchor="t"/>
            <a:lstStyle/>
            <a:p>
              <a:pPr algn="ctr">
                <a:lnSpc>
                  <a:spcPts val="3125"/>
                </a:lnSpc>
              </a:pPr>
              <a:r>
                <a:rPr lang="en-US" sz="1937" b="1" spc="-40">
                  <a:solidFill>
                    <a:srgbClr val="272525"/>
                  </a:solidFill>
                  <a:latin typeface="Source Sans Pro"/>
                  <a:ea typeface="Source Sans Pro"/>
                  <a:cs typeface="Source Sans Pro"/>
                  <a:sym typeface="Source Sans Pro"/>
                </a:rPr>
                <a:t>0.82</a:t>
              </a: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24384000" cy="13716000"/>
          </a:xfrm>
          <a:solidFill>
            <a:srgbClr val="F8E8E7"/>
          </a:solidFill>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grpFill/>
          </p:spPr>
        </p:sp>
      </p:grpSp>
      <p:grpSp>
        <p:nvGrpSpPr>
          <p:cNvPr id="5" name="Group 5"/>
          <p:cNvGrpSpPr/>
          <p:nvPr/>
        </p:nvGrpSpPr>
        <p:grpSpPr>
          <a:xfrm>
            <a:off x="837605" y="658117"/>
            <a:ext cx="7771656" cy="971401"/>
            <a:chOff x="0" y="0"/>
            <a:chExt cx="10362208" cy="1295202"/>
          </a:xfrm>
        </p:grpSpPr>
        <p:sp>
          <p:nvSpPr>
            <p:cNvPr id="6" name="Freeform 6"/>
            <p:cNvSpPr/>
            <p:nvPr/>
          </p:nvSpPr>
          <p:spPr>
            <a:xfrm>
              <a:off x="0" y="0"/>
              <a:ext cx="10362209" cy="1295202"/>
            </a:xfrm>
            <a:custGeom>
              <a:avLst/>
              <a:gdLst/>
              <a:ahLst/>
              <a:cxnLst/>
              <a:rect l="l" t="t" r="r" b="b"/>
              <a:pathLst>
                <a:path w="10362209" h="1295202">
                  <a:moveTo>
                    <a:pt x="0" y="0"/>
                  </a:moveTo>
                  <a:lnTo>
                    <a:pt x="10362209" y="0"/>
                  </a:lnTo>
                  <a:lnTo>
                    <a:pt x="10362209" y="1295202"/>
                  </a:lnTo>
                  <a:lnTo>
                    <a:pt x="0" y="1295202"/>
                  </a:lnTo>
                  <a:close/>
                </a:path>
              </a:pathLst>
            </a:custGeom>
            <a:solidFill>
              <a:srgbClr val="000000">
                <a:alpha val="0"/>
              </a:srgbClr>
            </a:solidFill>
          </p:spPr>
        </p:sp>
        <p:sp>
          <p:nvSpPr>
            <p:cNvPr id="7" name="TextBox 7"/>
            <p:cNvSpPr txBox="1"/>
            <p:nvPr/>
          </p:nvSpPr>
          <p:spPr>
            <a:xfrm>
              <a:off x="0" y="-66675"/>
              <a:ext cx="10362208" cy="1361877"/>
            </a:xfrm>
            <a:prstGeom prst="rect">
              <a:avLst/>
            </a:prstGeom>
          </p:spPr>
          <p:txBody>
            <a:bodyPr lIns="0" tIns="0" rIns="0" bIns="0" rtlCol="0" anchor="t"/>
            <a:lstStyle/>
            <a:p>
              <a:pPr algn="l">
                <a:lnSpc>
                  <a:spcPts val="7625"/>
                </a:lnSpc>
              </a:pPr>
              <a:r>
                <a:rPr lang="en-US" sz="6062" b="1" spc="-122">
                  <a:solidFill>
                    <a:srgbClr val="D73AD7"/>
                  </a:solidFill>
                  <a:latin typeface="Arimo Bold"/>
                  <a:ea typeface="Arimo Bold"/>
                  <a:cs typeface="Arimo Bold"/>
                  <a:sym typeface="Arimo Bold"/>
                </a:rPr>
                <a:t>Conclusion</a:t>
              </a:r>
            </a:p>
          </p:txBody>
        </p:sp>
      </p:grpSp>
      <p:grpSp>
        <p:nvGrpSpPr>
          <p:cNvPr id="8" name="Group 8"/>
          <p:cNvGrpSpPr/>
          <p:nvPr/>
        </p:nvGrpSpPr>
        <p:grpSpPr>
          <a:xfrm>
            <a:off x="837605" y="1988492"/>
            <a:ext cx="16612791" cy="765573"/>
            <a:chOff x="0" y="0"/>
            <a:chExt cx="22150388" cy="1020763"/>
          </a:xfrm>
        </p:grpSpPr>
        <p:sp>
          <p:nvSpPr>
            <p:cNvPr id="9" name="Freeform 9"/>
            <p:cNvSpPr/>
            <p:nvPr/>
          </p:nvSpPr>
          <p:spPr>
            <a:xfrm>
              <a:off x="0" y="0"/>
              <a:ext cx="22150389" cy="1020763"/>
            </a:xfrm>
            <a:custGeom>
              <a:avLst/>
              <a:gdLst/>
              <a:ahLst/>
              <a:cxnLst/>
              <a:rect l="l" t="t" r="r" b="b"/>
              <a:pathLst>
                <a:path w="22150389" h="1020763">
                  <a:moveTo>
                    <a:pt x="0" y="0"/>
                  </a:moveTo>
                  <a:lnTo>
                    <a:pt x="22150389" y="0"/>
                  </a:lnTo>
                  <a:lnTo>
                    <a:pt x="22150389" y="1020763"/>
                  </a:lnTo>
                  <a:lnTo>
                    <a:pt x="0" y="1020763"/>
                  </a:lnTo>
                  <a:close/>
                </a:path>
              </a:pathLst>
            </a:custGeom>
            <a:solidFill>
              <a:srgbClr val="000000">
                <a:alpha val="0"/>
              </a:srgbClr>
            </a:solidFill>
          </p:spPr>
        </p:sp>
        <p:sp>
          <p:nvSpPr>
            <p:cNvPr id="10" name="TextBox 10"/>
            <p:cNvSpPr txBox="1"/>
            <p:nvPr/>
          </p:nvSpPr>
          <p:spPr>
            <a:xfrm>
              <a:off x="0" y="-76200"/>
              <a:ext cx="22150388" cy="1096963"/>
            </a:xfrm>
            <a:prstGeom prst="rect">
              <a:avLst/>
            </a:prstGeom>
          </p:spPr>
          <p:txBody>
            <a:bodyPr lIns="0" tIns="0" rIns="0" bIns="0" rtlCol="0" anchor="t"/>
            <a:lstStyle/>
            <a:p>
              <a:pPr algn="l">
                <a:lnSpc>
                  <a:spcPts val="3000"/>
                </a:lnSpc>
              </a:pPr>
              <a:r>
                <a:rPr lang="en-US" sz="1874" spc="-37">
                  <a:solidFill>
                    <a:srgbClr val="272525"/>
                  </a:solidFill>
                  <a:latin typeface="Source Sans Pro"/>
                  <a:ea typeface="Source Sans Pro"/>
                  <a:cs typeface="Source Sans Pro"/>
                  <a:sym typeface="Source Sans Pro"/>
                </a:rPr>
                <a:t>This project shows the effectiveness of machine learning. These models predict osteoporosis risk. It enables proactive health measures. Early detection is key to better outcomes.</a:t>
              </a:r>
            </a:p>
          </p:txBody>
        </p:sp>
      </p:grpSp>
      <p:sp>
        <p:nvSpPr>
          <p:cNvPr id="11" name="Freeform 11" descr="preencoded.png"/>
          <p:cNvSpPr/>
          <p:nvPr/>
        </p:nvSpPr>
        <p:spPr>
          <a:xfrm>
            <a:off x="5157490" y="5673030"/>
            <a:ext cx="7972871" cy="7972871"/>
          </a:xfrm>
          <a:custGeom>
            <a:avLst/>
            <a:gdLst/>
            <a:ahLst/>
            <a:cxnLst/>
            <a:rect l="l" t="t" r="r" b="b"/>
            <a:pathLst>
              <a:path w="7972871" h="7972871">
                <a:moveTo>
                  <a:pt x="0" y="0"/>
                </a:moveTo>
                <a:lnTo>
                  <a:pt x="7972871" y="0"/>
                </a:lnTo>
                <a:lnTo>
                  <a:pt x="7972871" y="7972871"/>
                </a:lnTo>
                <a:lnTo>
                  <a:pt x="0" y="7972871"/>
                </a:lnTo>
                <a:lnTo>
                  <a:pt x="0" y="0"/>
                </a:lnTo>
                <a:close/>
              </a:path>
            </a:pathLst>
          </a:custGeom>
          <a:blipFill>
            <a:blip r:embed="rId3"/>
            <a:stretch>
              <a:fillRect/>
            </a:stretch>
          </a:blipFill>
        </p:spPr>
      </p:sp>
      <p:grpSp>
        <p:nvGrpSpPr>
          <p:cNvPr id="12" name="Group 12"/>
          <p:cNvGrpSpPr/>
          <p:nvPr/>
        </p:nvGrpSpPr>
        <p:grpSpPr>
          <a:xfrm>
            <a:off x="6479679" y="7925097"/>
            <a:ext cx="149573" cy="478631"/>
            <a:chOff x="0" y="0"/>
            <a:chExt cx="199430" cy="638175"/>
          </a:xfrm>
        </p:grpSpPr>
        <p:sp>
          <p:nvSpPr>
            <p:cNvPr id="13" name="Freeform 13"/>
            <p:cNvSpPr/>
            <p:nvPr/>
          </p:nvSpPr>
          <p:spPr>
            <a:xfrm>
              <a:off x="0" y="0"/>
              <a:ext cx="199430" cy="638175"/>
            </a:xfrm>
            <a:custGeom>
              <a:avLst/>
              <a:gdLst/>
              <a:ahLst/>
              <a:cxnLst/>
              <a:rect l="l" t="t" r="r" b="b"/>
              <a:pathLst>
                <a:path w="199430" h="638175">
                  <a:moveTo>
                    <a:pt x="0" y="0"/>
                  </a:moveTo>
                  <a:lnTo>
                    <a:pt x="199430" y="0"/>
                  </a:lnTo>
                  <a:lnTo>
                    <a:pt x="199430" y="638175"/>
                  </a:lnTo>
                  <a:lnTo>
                    <a:pt x="0" y="638175"/>
                  </a:lnTo>
                  <a:close/>
                </a:path>
              </a:pathLst>
            </a:custGeom>
            <a:solidFill>
              <a:srgbClr val="000000">
                <a:alpha val="0"/>
              </a:srgbClr>
            </a:solidFill>
          </p:spPr>
        </p:sp>
        <p:sp>
          <p:nvSpPr>
            <p:cNvPr id="14" name="TextBox 14"/>
            <p:cNvSpPr txBox="1"/>
            <p:nvPr/>
          </p:nvSpPr>
          <p:spPr>
            <a:xfrm>
              <a:off x="0" y="-114300"/>
              <a:ext cx="199430" cy="752475"/>
            </a:xfrm>
            <a:prstGeom prst="rect">
              <a:avLst/>
            </a:prstGeom>
          </p:spPr>
          <p:txBody>
            <a:bodyPr lIns="0" tIns="0" rIns="0" bIns="0" rtlCol="0" anchor="t"/>
            <a:lstStyle/>
            <a:p>
              <a:pPr algn="l">
                <a:lnSpc>
                  <a:spcPts val="3750"/>
                </a:lnSpc>
              </a:pPr>
              <a:r>
                <a:rPr lang="en-US" sz="2312" b="1" spc="-47">
                  <a:solidFill>
                    <a:srgbClr val="272525"/>
                  </a:solidFill>
                  <a:latin typeface="Arimo Bold"/>
                  <a:ea typeface="Arimo Bold"/>
                  <a:cs typeface="Arimo Bold"/>
                  <a:sym typeface="Arimo Bold"/>
                </a:rPr>
                <a:t>1</a:t>
              </a:r>
            </a:p>
          </p:txBody>
        </p:sp>
      </p:grpSp>
      <p:sp>
        <p:nvSpPr>
          <p:cNvPr id="15" name="Freeform 15" descr="preencoded.png"/>
          <p:cNvSpPr/>
          <p:nvPr/>
        </p:nvSpPr>
        <p:spPr>
          <a:xfrm>
            <a:off x="5157490" y="5673030"/>
            <a:ext cx="7972871" cy="7972871"/>
          </a:xfrm>
          <a:custGeom>
            <a:avLst/>
            <a:gdLst/>
            <a:ahLst/>
            <a:cxnLst/>
            <a:rect l="l" t="t" r="r" b="b"/>
            <a:pathLst>
              <a:path w="7972871" h="7972871">
                <a:moveTo>
                  <a:pt x="0" y="0"/>
                </a:moveTo>
                <a:lnTo>
                  <a:pt x="7972871" y="0"/>
                </a:lnTo>
                <a:lnTo>
                  <a:pt x="7972871" y="7972871"/>
                </a:lnTo>
                <a:lnTo>
                  <a:pt x="0" y="7972871"/>
                </a:lnTo>
                <a:lnTo>
                  <a:pt x="0" y="0"/>
                </a:lnTo>
                <a:close/>
              </a:path>
            </a:pathLst>
          </a:custGeom>
          <a:blipFill>
            <a:blip r:embed="rId4"/>
            <a:stretch>
              <a:fillRect/>
            </a:stretch>
          </a:blipFill>
        </p:spPr>
      </p:sp>
      <p:grpSp>
        <p:nvGrpSpPr>
          <p:cNvPr id="16" name="Group 16"/>
          <p:cNvGrpSpPr/>
          <p:nvPr/>
        </p:nvGrpSpPr>
        <p:grpSpPr>
          <a:xfrm>
            <a:off x="9068991" y="6430268"/>
            <a:ext cx="149573" cy="478631"/>
            <a:chOff x="0" y="0"/>
            <a:chExt cx="199430" cy="638175"/>
          </a:xfrm>
        </p:grpSpPr>
        <p:sp>
          <p:nvSpPr>
            <p:cNvPr id="17" name="Freeform 17"/>
            <p:cNvSpPr/>
            <p:nvPr/>
          </p:nvSpPr>
          <p:spPr>
            <a:xfrm>
              <a:off x="0" y="0"/>
              <a:ext cx="199430" cy="638175"/>
            </a:xfrm>
            <a:custGeom>
              <a:avLst/>
              <a:gdLst/>
              <a:ahLst/>
              <a:cxnLst/>
              <a:rect l="l" t="t" r="r" b="b"/>
              <a:pathLst>
                <a:path w="199430" h="638175">
                  <a:moveTo>
                    <a:pt x="0" y="0"/>
                  </a:moveTo>
                  <a:lnTo>
                    <a:pt x="199430" y="0"/>
                  </a:lnTo>
                  <a:lnTo>
                    <a:pt x="199430" y="638175"/>
                  </a:lnTo>
                  <a:lnTo>
                    <a:pt x="0" y="638175"/>
                  </a:lnTo>
                  <a:close/>
                </a:path>
              </a:pathLst>
            </a:custGeom>
            <a:solidFill>
              <a:srgbClr val="000000">
                <a:alpha val="0"/>
              </a:srgbClr>
            </a:solidFill>
          </p:spPr>
        </p:sp>
        <p:sp>
          <p:nvSpPr>
            <p:cNvPr id="18" name="TextBox 18"/>
            <p:cNvSpPr txBox="1"/>
            <p:nvPr/>
          </p:nvSpPr>
          <p:spPr>
            <a:xfrm>
              <a:off x="0" y="-114300"/>
              <a:ext cx="199430" cy="752475"/>
            </a:xfrm>
            <a:prstGeom prst="rect">
              <a:avLst/>
            </a:prstGeom>
          </p:spPr>
          <p:txBody>
            <a:bodyPr lIns="0" tIns="0" rIns="0" bIns="0" rtlCol="0" anchor="t"/>
            <a:lstStyle/>
            <a:p>
              <a:pPr algn="l">
                <a:lnSpc>
                  <a:spcPts val="3750"/>
                </a:lnSpc>
              </a:pPr>
              <a:r>
                <a:rPr lang="en-US" sz="2312" b="1" spc="-47">
                  <a:solidFill>
                    <a:srgbClr val="272525"/>
                  </a:solidFill>
                  <a:latin typeface="Arimo Bold"/>
                  <a:ea typeface="Arimo Bold"/>
                  <a:cs typeface="Arimo Bold"/>
                  <a:sym typeface="Arimo Bold"/>
                </a:rPr>
                <a:t>2</a:t>
              </a:r>
            </a:p>
          </p:txBody>
        </p:sp>
      </p:grpSp>
      <p:sp>
        <p:nvSpPr>
          <p:cNvPr id="19" name="Freeform 19" descr="preencoded.png"/>
          <p:cNvSpPr/>
          <p:nvPr/>
        </p:nvSpPr>
        <p:spPr>
          <a:xfrm>
            <a:off x="5157490" y="5673030"/>
            <a:ext cx="7972871" cy="7972871"/>
          </a:xfrm>
          <a:custGeom>
            <a:avLst/>
            <a:gdLst/>
            <a:ahLst/>
            <a:cxnLst/>
            <a:rect l="l" t="t" r="r" b="b"/>
            <a:pathLst>
              <a:path w="7972871" h="7972871">
                <a:moveTo>
                  <a:pt x="0" y="0"/>
                </a:moveTo>
                <a:lnTo>
                  <a:pt x="7972871" y="0"/>
                </a:lnTo>
                <a:lnTo>
                  <a:pt x="7972871" y="7972871"/>
                </a:lnTo>
                <a:lnTo>
                  <a:pt x="0" y="7972871"/>
                </a:lnTo>
                <a:lnTo>
                  <a:pt x="0" y="0"/>
                </a:lnTo>
                <a:close/>
              </a:path>
            </a:pathLst>
          </a:custGeom>
          <a:blipFill>
            <a:blip r:embed="rId5"/>
            <a:stretch>
              <a:fillRect/>
            </a:stretch>
          </a:blipFill>
        </p:spPr>
        <p:txBody>
          <a:bodyPr/>
          <a:lstStyle/>
          <a:p>
            <a:endParaRPr lang="en-IN" dirty="0"/>
          </a:p>
        </p:txBody>
      </p:sp>
      <p:grpSp>
        <p:nvGrpSpPr>
          <p:cNvPr id="20" name="Group 20"/>
          <p:cNvGrpSpPr/>
          <p:nvPr/>
        </p:nvGrpSpPr>
        <p:grpSpPr>
          <a:xfrm>
            <a:off x="11658154" y="7925097"/>
            <a:ext cx="149572" cy="478631"/>
            <a:chOff x="0" y="0"/>
            <a:chExt cx="199430" cy="638175"/>
          </a:xfrm>
        </p:grpSpPr>
        <p:sp>
          <p:nvSpPr>
            <p:cNvPr id="21" name="Freeform 21"/>
            <p:cNvSpPr/>
            <p:nvPr/>
          </p:nvSpPr>
          <p:spPr>
            <a:xfrm>
              <a:off x="0" y="0"/>
              <a:ext cx="199430" cy="638175"/>
            </a:xfrm>
            <a:custGeom>
              <a:avLst/>
              <a:gdLst/>
              <a:ahLst/>
              <a:cxnLst/>
              <a:rect l="l" t="t" r="r" b="b"/>
              <a:pathLst>
                <a:path w="199430" h="638175">
                  <a:moveTo>
                    <a:pt x="0" y="0"/>
                  </a:moveTo>
                  <a:lnTo>
                    <a:pt x="199430" y="0"/>
                  </a:lnTo>
                  <a:lnTo>
                    <a:pt x="199430" y="638175"/>
                  </a:lnTo>
                  <a:lnTo>
                    <a:pt x="0" y="638175"/>
                  </a:lnTo>
                  <a:close/>
                </a:path>
              </a:pathLst>
            </a:custGeom>
            <a:solidFill>
              <a:srgbClr val="000000">
                <a:alpha val="0"/>
              </a:srgbClr>
            </a:solidFill>
          </p:spPr>
        </p:sp>
        <p:sp>
          <p:nvSpPr>
            <p:cNvPr id="22" name="TextBox 22"/>
            <p:cNvSpPr txBox="1"/>
            <p:nvPr/>
          </p:nvSpPr>
          <p:spPr>
            <a:xfrm>
              <a:off x="0" y="-114300"/>
              <a:ext cx="199430" cy="752475"/>
            </a:xfrm>
            <a:prstGeom prst="rect">
              <a:avLst/>
            </a:prstGeom>
          </p:spPr>
          <p:txBody>
            <a:bodyPr lIns="0" tIns="0" rIns="0" bIns="0" rtlCol="0" anchor="t"/>
            <a:lstStyle/>
            <a:p>
              <a:pPr algn="l">
                <a:lnSpc>
                  <a:spcPts val="3750"/>
                </a:lnSpc>
              </a:pPr>
              <a:r>
                <a:rPr lang="en-US" sz="2312" b="1" spc="-47">
                  <a:solidFill>
                    <a:srgbClr val="272525"/>
                  </a:solidFill>
                  <a:latin typeface="Arimo Bold"/>
                  <a:ea typeface="Arimo Bold"/>
                  <a:cs typeface="Arimo Bold"/>
                  <a:sym typeface="Arimo Bold"/>
                </a:rPr>
                <a:t>3</a:t>
              </a:r>
            </a:p>
          </p:txBody>
        </p:sp>
      </p:grpSp>
      <p:grpSp>
        <p:nvGrpSpPr>
          <p:cNvPr id="23" name="Group 23"/>
          <p:cNvGrpSpPr/>
          <p:nvPr/>
        </p:nvGrpSpPr>
        <p:grpSpPr>
          <a:xfrm>
            <a:off x="2078831" y="3749725"/>
            <a:ext cx="2815829" cy="351979"/>
            <a:chOff x="0" y="0"/>
            <a:chExt cx="3754438" cy="469305"/>
          </a:xfrm>
        </p:grpSpPr>
        <p:sp>
          <p:nvSpPr>
            <p:cNvPr id="24" name="Freeform 24"/>
            <p:cNvSpPr/>
            <p:nvPr/>
          </p:nvSpPr>
          <p:spPr>
            <a:xfrm>
              <a:off x="0" y="0"/>
              <a:ext cx="3754438" cy="469305"/>
            </a:xfrm>
            <a:custGeom>
              <a:avLst/>
              <a:gdLst/>
              <a:ahLst/>
              <a:cxnLst/>
              <a:rect l="l" t="t" r="r" b="b"/>
              <a:pathLst>
                <a:path w="3754438" h="469305">
                  <a:moveTo>
                    <a:pt x="0" y="0"/>
                  </a:moveTo>
                  <a:lnTo>
                    <a:pt x="3754438" y="0"/>
                  </a:lnTo>
                  <a:lnTo>
                    <a:pt x="3754438" y="469305"/>
                  </a:lnTo>
                  <a:lnTo>
                    <a:pt x="0" y="469305"/>
                  </a:lnTo>
                  <a:close/>
                </a:path>
              </a:pathLst>
            </a:custGeom>
            <a:solidFill>
              <a:srgbClr val="000000">
                <a:alpha val="0"/>
              </a:srgbClr>
            </a:solidFill>
          </p:spPr>
        </p:sp>
        <p:sp>
          <p:nvSpPr>
            <p:cNvPr id="25" name="TextBox 25"/>
            <p:cNvSpPr txBox="1"/>
            <p:nvPr/>
          </p:nvSpPr>
          <p:spPr>
            <a:xfrm>
              <a:off x="0" y="-28575"/>
              <a:ext cx="3754438" cy="497880"/>
            </a:xfrm>
            <a:prstGeom prst="rect">
              <a:avLst/>
            </a:prstGeom>
          </p:spPr>
          <p:txBody>
            <a:bodyPr lIns="0" tIns="0" rIns="0" bIns="0" rtlCol="0" anchor="t"/>
            <a:lstStyle/>
            <a:p>
              <a:pPr algn="ctr">
                <a:lnSpc>
                  <a:spcPts val="2750"/>
                </a:lnSpc>
              </a:pPr>
              <a:r>
                <a:rPr lang="en-US" sz="2187" b="1" spc="-43">
                  <a:solidFill>
                    <a:srgbClr val="D73AD7"/>
                  </a:solidFill>
                  <a:latin typeface="Arimo Bold"/>
                  <a:ea typeface="Arimo Bold"/>
                  <a:cs typeface="Arimo Bold"/>
                  <a:sym typeface="Arimo Bold"/>
                </a:rPr>
                <a:t>High Accuracy</a:t>
              </a:r>
            </a:p>
          </p:txBody>
        </p:sp>
      </p:grpSp>
      <p:grpSp>
        <p:nvGrpSpPr>
          <p:cNvPr id="26" name="Group 26"/>
          <p:cNvGrpSpPr/>
          <p:nvPr/>
        </p:nvGrpSpPr>
        <p:grpSpPr>
          <a:xfrm>
            <a:off x="837605" y="4245174"/>
            <a:ext cx="5298281" cy="2145060"/>
            <a:chOff x="0" y="0"/>
            <a:chExt cx="7064375" cy="2860080"/>
          </a:xfrm>
        </p:grpSpPr>
        <p:sp>
          <p:nvSpPr>
            <p:cNvPr id="27" name="Freeform 27"/>
            <p:cNvSpPr/>
            <p:nvPr/>
          </p:nvSpPr>
          <p:spPr>
            <a:xfrm>
              <a:off x="0" y="0"/>
              <a:ext cx="7064375" cy="2860080"/>
            </a:xfrm>
            <a:custGeom>
              <a:avLst/>
              <a:gdLst/>
              <a:ahLst/>
              <a:cxnLst/>
              <a:rect l="l" t="t" r="r" b="b"/>
              <a:pathLst>
                <a:path w="7064375" h="2860080">
                  <a:moveTo>
                    <a:pt x="0" y="0"/>
                  </a:moveTo>
                  <a:lnTo>
                    <a:pt x="7064375" y="0"/>
                  </a:lnTo>
                  <a:lnTo>
                    <a:pt x="7064375" y="2860080"/>
                  </a:lnTo>
                  <a:lnTo>
                    <a:pt x="0" y="2860080"/>
                  </a:lnTo>
                  <a:close/>
                </a:path>
              </a:pathLst>
            </a:custGeom>
            <a:solidFill>
              <a:srgbClr val="000000">
                <a:alpha val="0"/>
              </a:srgbClr>
            </a:solidFill>
          </p:spPr>
        </p:sp>
        <p:sp>
          <p:nvSpPr>
            <p:cNvPr id="28" name="TextBox 28"/>
            <p:cNvSpPr txBox="1"/>
            <p:nvPr/>
          </p:nvSpPr>
          <p:spPr>
            <a:xfrm>
              <a:off x="0" y="-47625"/>
              <a:ext cx="7064375" cy="2907705"/>
            </a:xfrm>
            <a:prstGeom prst="rect">
              <a:avLst/>
            </a:prstGeom>
          </p:spPr>
          <p:txBody>
            <a:bodyPr lIns="0" tIns="0" rIns="0" bIns="0" rtlCol="0" anchor="t"/>
            <a:lstStyle/>
            <a:p>
              <a:pPr algn="ctr">
                <a:lnSpc>
                  <a:spcPts val="2375"/>
                </a:lnSpc>
              </a:pPr>
              <a:r>
                <a:rPr lang="en-US" sz="1500" spc="-37">
                  <a:solidFill>
                    <a:srgbClr val="272525"/>
                  </a:solidFill>
                  <a:latin typeface="Source Sans Pro"/>
                  <a:ea typeface="Source Sans Pro"/>
                  <a:cs typeface="Source Sans Pro"/>
                  <a:sym typeface="Source Sans Pro"/>
                </a:rPr>
                <a:t>The </a:t>
              </a:r>
              <a:r>
                <a:rPr lang="en-US" sz="1500" b="1" spc="-37">
                  <a:solidFill>
                    <a:srgbClr val="272525"/>
                  </a:solidFill>
                  <a:latin typeface="Source Sans Pro Bold"/>
                  <a:ea typeface="Source Sans Pro Bold"/>
                  <a:cs typeface="Source Sans Pro Bold"/>
                  <a:sym typeface="Source Sans Pro Bold"/>
                </a:rPr>
                <a:t>best model is Gradient Boosting (GRB)</a:t>
              </a:r>
              <a:r>
                <a:rPr lang="en-US" sz="1500" spc="-37">
                  <a:solidFill>
                    <a:srgbClr val="272525"/>
                  </a:solidFill>
                  <a:latin typeface="Source Sans Pro"/>
                  <a:ea typeface="Source Sans Pro"/>
                  <a:cs typeface="Source Sans Pro"/>
                  <a:sym typeface="Source Sans Pro"/>
                </a:rPr>
                <a:t> as it has the highest </a:t>
              </a:r>
              <a:r>
                <a:rPr lang="en-US" sz="1500" b="1" spc="-37">
                  <a:solidFill>
                    <a:srgbClr val="272525"/>
                  </a:solidFill>
                  <a:latin typeface="Source Sans Pro Bold"/>
                  <a:ea typeface="Source Sans Pro Bold"/>
                  <a:cs typeface="Source Sans Pro Bold"/>
                  <a:sym typeface="Source Sans Pro Bold"/>
                </a:rPr>
                <a:t>Precision (0.93), Recall (0.92), F1-score (0.92), and Accuracy (0.92)</a:t>
              </a:r>
              <a:r>
                <a:rPr lang="en-US" sz="1500" spc="-37">
                  <a:solidFill>
                    <a:srgbClr val="272525"/>
                  </a:solidFill>
                  <a:latin typeface="Source Sans Pro"/>
                  <a:ea typeface="Source Sans Pro"/>
                  <a:cs typeface="Source Sans Pro"/>
                  <a:sym typeface="Source Sans Pro"/>
                </a:rPr>
                <a:t>, making it the most balanced and reliable choice. It effectively minimizes false positives and false negatives, ensuring strong overall performance. </a:t>
              </a:r>
              <a:r>
                <a:rPr lang="en-US" sz="1500" b="1" spc="-37">
                  <a:solidFill>
                    <a:srgbClr val="272525"/>
                  </a:solidFill>
                  <a:latin typeface="Source Sans Pro Bold"/>
                  <a:ea typeface="Source Sans Pro Bold"/>
                  <a:cs typeface="Source Sans Pro Bold"/>
                  <a:sym typeface="Source Sans Pro Bold"/>
                </a:rPr>
                <a:t>AdaBoost (ADB)</a:t>
              </a:r>
              <a:r>
                <a:rPr lang="en-US" sz="1500" spc="-37">
                  <a:solidFill>
                    <a:srgbClr val="272525"/>
                  </a:solidFill>
                  <a:latin typeface="Source Sans Pro"/>
                  <a:ea typeface="Source Sans Pro"/>
                  <a:cs typeface="Source Sans Pro"/>
                  <a:sym typeface="Source Sans Pro"/>
                </a:rPr>
                <a:t> is a close second with slightly lower F1-score (0.91) but can be a good alternative if a lighter model is needed. </a:t>
              </a:r>
              <a:r>
                <a:rPr lang="en-US" sz="1500" spc="-37">
                  <a:solidFill>
                    <a:srgbClr val="000000"/>
                  </a:solidFill>
                  <a:latin typeface="Source Sans Pro"/>
                  <a:ea typeface="Source Sans Pro"/>
                  <a:cs typeface="Source Sans Pro"/>
                  <a:sym typeface="Source Sans Pro"/>
                </a:rPr>
                <a:t>🚀</a:t>
              </a:r>
            </a:p>
          </p:txBody>
        </p:sp>
      </p:grpSp>
      <p:grpSp>
        <p:nvGrpSpPr>
          <p:cNvPr id="29" name="Group 29"/>
          <p:cNvGrpSpPr/>
          <p:nvPr/>
        </p:nvGrpSpPr>
        <p:grpSpPr>
          <a:xfrm>
            <a:off x="7736086" y="3023295"/>
            <a:ext cx="2815829" cy="351979"/>
            <a:chOff x="0" y="0"/>
            <a:chExt cx="3754438" cy="469305"/>
          </a:xfrm>
        </p:grpSpPr>
        <p:sp>
          <p:nvSpPr>
            <p:cNvPr id="30" name="Freeform 30"/>
            <p:cNvSpPr/>
            <p:nvPr/>
          </p:nvSpPr>
          <p:spPr>
            <a:xfrm>
              <a:off x="0" y="0"/>
              <a:ext cx="3754438" cy="469305"/>
            </a:xfrm>
            <a:custGeom>
              <a:avLst/>
              <a:gdLst/>
              <a:ahLst/>
              <a:cxnLst/>
              <a:rect l="l" t="t" r="r" b="b"/>
              <a:pathLst>
                <a:path w="3754438" h="469305">
                  <a:moveTo>
                    <a:pt x="0" y="0"/>
                  </a:moveTo>
                  <a:lnTo>
                    <a:pt x="3754438" y="0"/>
                  </a:lnTo>
                  <a:lnTo>
                    <a:pt x="3754438" y="469305"/>
                  </a:lnTo>
                  <a:lnTo>
                    <a:pt x="0" y="469305"/>
                  </a:lnTo>
                  <a:close/>
                </a:path>
              </a:pathLst>
            </a:custGeom>
            <a:solidFill>
              <a:srgbClr val="000000">
                <a:alpha val="0"/>
              </a:srgbClr>
            </a:solidFill>
          </p:spPr>
        </p:sp>
        <p:sp>
          <p:nvSpPr>
            <p:cNvPr id="31" name="TextBox 31"/>
            <p:cNvSpPr txBox="1"/>
            <p:nvPr/>
          </p:nvSpPr>
          <p:spPr>
            <a:xfrm>
              <a:off x="0" y="-28575"/>
              <a:ext cx="3754438" cy="497880"/>
            </a:xfrm>
            <a:prstGeom prst="rect">
              <a:avLst/>
            </a:prstGeom>
          </p:spPr>
          <p:txBody>
            <a:bodyPr lIns="0" tIns="0" rIns="0" bIns="0" rtlCol="0" anchor="t"/>
            <a:lstStyle/>
            <a:p>
              <a:pPr algn="ctr">
                <a:lnSpc>
                  <a:spcPts val="2750"/>
                </a:lnSpc>
              </a:pPr>
              <a:r>
                <a:rPr lang="en-US" sz="2187" b="1" spc="-43">
                  <a:solidFill>
                    <a:srgbClr val="D73AD7"/>
                  </a:solidFill>
                  <a:latin typeface="Arimo Bold"/>
                  <a:ea typeface="Arimo Bold"/>
                  <a:cs typeface="Arimo Bold"/>
                  <a:sym typeface="Arimo Bold"/>
                </a:rPr>
                <a:t>Key Factors</a:t>
              </a:r>
            </a:p>
          </p:txBody>
        </p:sp>
      </p:grpSp>
      <p:grpSp>
        <p:nvGrpSpPr>
          <p:cNvPr id="32" name="Group 32"/>
          <p:cNvGrpSpPr/>
          <p:nvPr/>
        </p:nvGrpSpPr>
        <p:grpSpPr>
          <a:xfrm>
            <a:off x="6494859" y="3518744"/>
            <a:ext cx="5298281" cy="1225749"/>
            <a:chOff x="0" y="0"/>
            <a:chExt cx="7064375" cy="1634332"/>
          </a:xfrm>
        </p:grpSpPr>
        <p:sp>
          <p:nvSpPr>
            <p:cNvPr id="33" name="Freeform 33"/>
            <p:cNvSpPr/>
            <p:nvPr/>
          </p:nvSpPr>
          <p:spPr>
            <a:xfrm>
              <a:off x="0" y="0"/>
              <a:ext cx="7064375" cy="1634332"/>
            </a:xfrm>
            <a:custGeom>
              <a:avLst/>
              <a:gdLst/>
              <a:ahLst/>
              <a:cxnLst/>
              <a:rect l="l" t="t" r="r" b="b"/>
              <a:pathLst>
                <a:path w="7064375" h="1634332">
                  <a:moveTo>
                    <a:pt x="0" y="0"/>
                  </a:moveTo>
                  <a:lnTo>
                    <a:pt x="7064375" y="0"/>
                  </a:lnTo>
                  <a:lnTo>
                    <a:pt x="7064375" y="1634332"/>
                  </a:lnTo>
                  <a:lnTo>
                    <a:pt x="0" y="1634332"/>
                  </a:lnTo>
                  <a:close/>
                </a:path>
              </a:pathLst>
            </a:custGeom>
            <a:solidFill>
              <a:srgbClr val="000000">
                <a:alpha val="0"/>
              </a:srgbClr>
            </a:solidFill>
          </p:spPr>
        </p:sp>
        <p:sp>
          <p:nvSpPr>
            <p:cNvPr id="34" name="TextBox 34"/>
            <p:cNvSpPr txBox="1"/>
            <p:nvPr/>
          </p:nvSpPr>
          <p:spPr>
            <a:xfrm>
              <a:off x="0" y="-47625"/>
              <a:ext cx="7064375" cy="1681957"/>
            </a:xfrm>
            <a:prstGeom prst="rect">
              <a:avLst/>
            </a:prstGeom>
          </p:spPr>
          <p:txBody>
            <a:bodyPr lIns="0" tIns="0" rIns="0" bIns="0" rtlCol="0" anchor="t"/>
            <a:lstStyle/>
            <a:p>
              <a:pPr algn="ctr">
                <a:lnSpc>
                  <a:spcPts val="2375"/>
                </a:lnSpc>
              </a:pPr>
              <a:r>
                <a:rPr lang="en-US" sz="1500" spc="-37">
                  <a:solidFill>
                    <a:srgbClr val="272525"/>
                  </a:solidFill>
                  <a:latin typeface="Source Sans Pro"/>
                  <a:ea typeface="Source Sans Pro"/>
                  <a:cs typeface="Source Sans Pro"/>
                  <a:sym typeface="Source Sans Pro"/>
                </a:rPr>
                <a:t>Osteoporosis risk is influenced by </a:t>
              </a:r>
              <a:r>
                <a:rPr lang="en-US" sz="1500" b="1" spc="-37">
                  <a:solidFill>
                    <a:srgbClr val="272525"/>
                  </a:solidFill>
                  <a:latin typeface="Source Sans Pro Bold"/>
                  <a:ea typeface="Source Sans Pro Bold"/>
                  <a:cs typeface="Source Sans Pro Bold"/>
                  <a:sym typeface="Source Sans Pro Bold"/>
                </a:rPr>
                <a:t>age, hormonal changes, nutrition, lifestyle factors (e.g., smoking, physical activity), medical conditions, and family history</a:t>
              </a:r>
              <a:r>
                <a:rPr lang="en-US" sz="1500" spc="-37">
                  <a:solidFill>
                    <a:srgbClr val="272525"/>
                  </a:solidFill>
                  <a:latin typeface="Source Sans Pro"/>
                  <a:ea typeface="Source Sans Pro"/>
                  <a:cs typeface="Source Sans Pro"/>
                  <a:sym typeface="Source Sans Pro"/>
                </a:rPr>
                <a:t>. These factors play a crucial role in determining bone health and fracture risk.</a:t>
              </a:r>
            </a:p>
          </p:txBody>
        </p:sp>
      </p:grpSp>
      <p:grpSp>
        <p:nvGrpSpPr>
          <p:cNvPr id="35" name="Group 35"/>
          <p:cNvGrpSpPr/>
          <p:nvPr/>
        </p:nvGrpSpPr>
        <p:grpSpPr>
          <a:xfrm>
            <a:off x="13393341" y="4362599"/>
            <a:ext cx="2815829" cy="351979"/>
            <a:chOff x="0" y="0"/>
            <a:chExt cx="3754438" cy="469305"/>
          </a:xfrm>
        </p:grpSpPr>
        <p:sp>
          <p:nvSpPr>
            <p:cNvPr id="36" name="Freeform 36"/>
            <p:cNvSpPr/>
            <p:nvPr/>
          </p:nvSpPr>
          <p:spPr>
            <a:xfrm>
              <a:off x="0" y="0"/>
              <a:ext cx="3754438" cy="469305"/>
            </a:xfrm>
            <a:custGeom>
              <a:avLst/>
              <a:gdLst/>
              <a:ahLst/>
              <a:cxnLst/>
              <a:rect l="l" t="t" r="r" b="b"/>
              <a:pathLst>
                <a:path w="3754438" h="469305">
                  <a:moveTo>
                    <a:pt x="0" y="0"/>
                  </a:moveTo>
                  <a:lnTo>
                    <a:pt x="3754438" y="0"/>
                  </a:lnTo>
                  <a:lnTo>
                    <a:pt x="3754438" y="469305"/>
                  </a:lnTo>
                  <a:lnTo>
                    <a:pt x="0" y="469305"/>
                  </a:lnTo>
                  <a:close/>
                </a:path>
              </a:pathLst>
            </a:custGeom>
            <a:solidFill>
              <a:srgbClr val="000000">
                <a:alpha val="0"/>
              </a:srgbClr>
            </a:solidFill>
          </p:spPr>
        </p:sp>
        <p:sp>
          <p:nvSpPr>
            <p:cNvPr id="37" name="TextBox 37"/>
            <p:cNvSpPr txBox="1"/>
            <p:nvPr/>
          </p:nvSpPr>
          <p:spPr>
            <a:xfrm>
              <a:off x="0" y="-28575"/>
              <a:ext cx="3754438" cy="497880"/>
            </a:xfrm>
            <a:prstGeom prst="rect">
              <a:avLst/>
            </a:prstGeom>
          </p:spPr>
          <p:txBody>
            <a:bodyPr lIns="0" tIns="0" rIns="0" bIns="0" rtlCol="0" anchor="t"/>
            <a:lstStyle/>
            <a:p>
              <a:pPr algn="ctr">
                <a:lnSpc>
                  <a:spcPts val="2750"/>
                </a:lnSpc>
              </a:pPr>
              <a:r>
                <a:rPr lang="en-US" sz="2187" b="1" spc="-43">
                  <a:solidFill>
                    <a:srgbClr val="D73AD7"/>
                  </a:solidFill>
                  <a:latin typeface="Arimo Bold"/>
                  <a:ea typeface="Arimo Bold"/>
                  <a:cs typeface="Arimo Bold"/>
                  <a:sym typeface="Arimo Bold"/>
                </a:rPr>
                <a:t>Future research </a:t>
              </a:r>
            </a:p>
          </p:txBody>
        </p:sp>
      </p:grpSp>
      <p:grpSp>
        <p:nvGrpSpPr>
          <p:cNvPr id="38" name="Group 38"/>
          <p:cNvGrpSpPr/>
          <p:nvPr/>
        </p:nvGrpSpPr>
        <p:grpSpPr>
          <a:xfrm>
            <a:off x="12152114" y="4858047"/>
            <a:ext cx="5298281" cy="1532185"/>
            <a:chOff x="0" y="0"/>
            <a:chExt cx="7064375" cy="2042913"/>
          </a:xfrm>
        </p:grpSpPr>
        <p:sp>
          <p:nvSpPr>
            <p:cNvPr id="39" name="Freeform 39"/>
            <p:cNvSpPr/>
            <p:nvPr/>
          </p:nvSpPr>
          <p:spPr>
            <a:xfrm>
              <a:off x="0" y="0"/>
              <a:ext cx="7064375" cy="2042913"/>
            </a:xfrm>
            <a:custGeom>
              <a:avLst/>
              <a:gdLst/>
              <a:ahLst/>
              <a:cxnLst/>
              <a:rect l="l" t="t" r="r" b="b"/>
              <a:pathLst>
                <a:path w="7064375" h="2042913">
                  <a:moveTo>
                    <a:pt x="0" y="0"/>
                  </a:moveTo>
                  <a:lnTo>
                    <a:pt x="7064375" y="0"/>
                  </a:lnTo>
                  <a:lnTo>
                    <a:pt x="7064375" y="2042913"/>
                  </a:lnTo>
                  <a:lnTo>
                    <a:pt x="0" y="2042913"/>
                  </a:lnTo>
                  <a:close/>
                </a:path>
              </a:pathLst>
            </a:custGeom>
            <a:solidFill>
              <a:srgbClr val="000000">
                <a:alpha val="0"/>
              </a:srgbClr>
            </a:solidFill>
          </p:spPr>
        </p:sp>
        <p:sp>
          <p:nvSpPr>
            <p:cNvPr id="40" name="TextBox 40"/>
            <p:cNvSpPr txBox="1"/>
            <p:nvPr/>
          </p:nvSpPr>
          <p:spPr>
            <a:xfrm>
              <a:off x="0" y="-47625"/>
              <a:ext cx="7064375" cy="2090538"/>
            </a:xfrm>
            <a:prstGeom prst="rect">
              <a:avLst/>
            </a:prstGeom>
          </p:spPr>
          <p:txBody>
            <a:bodyPr lIns="0" tIns="0" rIns="0" bIns="0" rtlCol="0" anchor="t"/>
            <a:lstStyle/>
            <a:p>
              <a:pPr algn="ctr">
                <a:lnSpc>
                  <a:spcPts val="2375"/>
                </a:lnSpc>
              </a:pPr>
              <a:r>
                <a:rPr lang="en-US" sz="1500" spc="-37">
                  <a:solidFill>
                    <a:srgbClr val="272525"/>
                  </a:solidFill>
                  <a:latin typeface="Source Sans Pro"/>
                  <a:ea typeface="Source Sans Pro"/>
                  <a:cs typeface="Source Sans Pro"/>
                  <a:sym typeface="Source Sans Pro"/>
                </a:rPr>
                <a:t>For future research, integrating </a:t>
              </a:r>
              <a:r>
                <a:rPr lang="en-US" sz="1500" b="1" spc="-37">
                  <a:solidFill>
                    <a:srgbClr val="272525"/>
                  </a:solidFill>
                  <a:latin typeface="Source Sans Pro Bold"/>
                  <a:ea typeface="Source Sans Pro Bold"/>
                  <a:cs typeface="Source Sans Pro Bold"/>
                  <a:sym typeface="Source Sans Pro Bold"/>
                </a:rPr>
                <a:t>deep learning techniques, real-time patient monitoring, genetic markers, and bone density scan data</a:t>
              </a:r>
              <a:r>
                <a:rPr lang="en-US" sz="1500" spc="-37">
                  <a:solidFill>
                    <a:srgbClr val="272525"/>
                  </a:solidFill>
                  <a:latin typeface="Source Sans Pro"/>
                  <a:ea typeface="Source Sans Pro"/>
                  <a:cs typeface="Source Sans Pro"/>
                  <a:sym typeface="Source Sans Pro"/>
                </a:rPr>
                <a:t> could enhance prediction accuracy. Additionally, developing </a:t>
              </a:r>
              <a:r>
                <a:rPr lang="en-US" sz="1500" b="1" spc="-37">
                  <a:solidFill>
                    <a:srgbClr val="272525"/>
                  </a:solidFill>
                  <a:latin typeface="Source Sans Pro Bold"/>
                  <a:ea typeface="Source Sans Pro Bold"/>
                  <a:cs typeface="Source Sans Pro Bold"/>
                  <a:sym typeface="Source Sans Pro Bold"/>
                </a:rPr>
                <a:t>personalized treatment plans</a:t>
              </a:r>
              <a:r>
                <a:rPr lang="en-US" sz="1500" spc="-37">
                  <a:solidFill>
                    <a:srgbClr val="272525"/>
                  </a:solidFill>
                  <a:latin typeface="Source Sans Pro"/>
                  <a:ea typeface="Source Sans Pro"/>
                  <a:cs typeface="Source Sans Pro"/>
                  <a:sym typeface="Source Sans Pro"/>
                </a:rPr>
                <a:t> based on risk levels can improve early intervention and patient care.</a:t>
              </a: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24384000" cy="13716000"/>
          </a:xfrm>
          <a:solidFill>
            <a:srgbClr val="F8E8E7"/>
          </a:solidFill>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grpFill/>
          </p:spPr>
        </p:sp>
      </p:grpSp>
      <p:sp>
        <p:nvSpPr>
          <p:cNvPr id="5" name="Freeform 5" descr="preencoded.png">
            <a:hlinkClick r:id="rId3" tooltip="https://gamma.app/?utm_source=made-with-gamma"/>
          </p:cNvPr>
          <p:cNvSpPr/>
          <p:nvPr/>
        </p:nvSpPr>
        <p:spPr>
          <a:xfrm>
            <a:off x="16049019" y="9686925"/>
            <a:ext cx="2153256" cy="514350"/>
          </a:xfrm>
          <a:custGeom>
            <a:avLst/>
            <a:gdLst/>
            <a:ahLst/>
            <a:cxnLst/>
            <a:rect l="l" t="t" r="r" b="b"/>
            <a:pathLst>
              <a:path w="2153256" h="514350">
                <a:moveTo>
                  <a:pt x="0" y="0"/>
                </a:moveTo>
                <a:lnTo>
                  <a:pt x="2153256" y="0"/>
                </a:lnTo>
                <a:lnTo>
                  <a:pt x="2153256" y="514350"/>
                </a:lnTo>
                <a:lnTo>
                  <a:pt x="0" y="514350"/>
                </a:lnTo>
                <a:lnTo>
                  <a:pt x="0" y="0"/>
                </a:lnTo>
                <a:close/>
              </a:path>
            </a:pathLst>
          </a:custGeom>
          <a:blipFill>
            <a:blip r:embed="rId4"/>
            <a:stretch>
              <a:fillRect/>
            </a:stretch>
          </a:blipFill>
        </p:spPr>
      </p:sp>
      <p:sp>
        <p:nvSpPr>
          <p:cNvPr id="6" name="Freeform 6" descr="preencoded.png"/>
          <p:cNvSpPr/>
          <p:nvPr/>
        </p:nvSpPr>
        <p:spPr>
          <a:xfrm>
            <a:off x="1143000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5"/>
            <a:stretch>
              <a:fillRect/>
            </a:stretch>
          </a:blipFill>
        </p:spPr>
      </p:sp>
      <p:grpSp>
        <p:nvGrpSpPr>
          <p:cNvPr id="7" name="Group 7"/>
          <p:cNvGrpSpPr/>
          <p:nvPr/>
        </p:nvGrpSpPr>
        <p:grpSpPr>
          <a:xfrm>
            <a:off x="1047155" y="2945606"/>
            <a:ext cx="7040612" cy="880021"/>
            <a:chOff x="0" y="0"/>
            <a:chExt cx="9387483" cy="1173362"/>
          </a:xfrm>
        </p:grpSpPr>
        <p:sp>
          <p:nvSpPr>
            <p:cNvPr id="8" name="Freeform 8"/>
            <p:cNvSpPr/>
            <p:nvPr/>
          </p:nvSpPr>
          <p:spPr>
            <a:xfrm>
              <a:off x="0" y="0"/>
              <a:ext cx="9387484" cy="1173362"/>
            </a:xfrm>
            <a:custGeom>
              <a:avLst/>
              <a:gdLst/>
              <a:ahLst/>
              <a:cxnLst/>
              <a:rect l="l" t="t" r="r" b="b"/>
              <a:pathLst>
                <a:path w="9387484" h="1173362">
                  <a:moveTo>
                    <a:pt x="0" y="0"/>
                  </a:moveTo>
                  <a:lnTo>
                    <a:pt x="9387484" y="0"/>
                  </a:lnTo>
                  <a:lnTo>
                    <a:pt x="9387484" y="1173362"/>
                  </a:lnTo>
                  <a:lnTo>
                    <a:pt x="0" y="1173362"/>
                  </a:lnTo>
                  <a:close/>
                </a:path>
              </a:pathLst>
            </a:custGeom>
            <a:solidFill>
              <a:srgbClr val="000000">
                <a:alpha val="0"/>
              </a:srgbClr>
            </a:solidFill>
          </p:spPr>
        </p:sp>
        <p:sp>
          <p:nvSpPr>
            <p:cNvPr id="9" name="TextBox 9"/>
            <p:cNvSpPr txBox="1"/>
            <p:nvPr/>
          </p:nvSpPr>
          <p:spPr>
            <a:xfrm>
              <a:off x="0" y="-57150"/>
              <a:ext cx="9387483" cy="1230512"/>
            </a:xfrm>
            <a:prstGeom prst="rect">
              <a:avLst/>
            </a:prstGeom>
          </p:spPr>
          <p:txBody>
            <a:bodyPr lIns="0" tIns="0" rIns="0" bIns="0" rtlCol="0" anchor="t"/>
            <a:lstStyle/>
            <a:p>
              <a:pPr algn="l">
                <a:lnSpc>
                  <a:spcPts val="6875"/>
                </a:lnSpc>
              </a:pPr>
              <a:r>
                <a:rPr lang="en-US" sz="5500" b="1" spc="-111">
                  <a:solidFill>
                    <a:srgbClr val="D73AD7"/>
                  </a:solidFill>
                  <a:latin typeface="Arimo Bold"/>
                  <a:ea typeface="Arimo Bold"/>
                  <a:cs typeface="Arimo Bold"/>
                  <a:sym typeface="Arimo Bold"/>
                </a:rPr>
                <a:t>Thank You</a:t>
              </a:r>
            </a:p>
          </p:txBody>
        </p:sp>
      </p:grpSp>
      <p:grpSp>
        <p:nvGrpSpPr>
          <p:cNvPr id="10" name="Group 10"/>
          <p:cNvGrpSpPr/>
          <p:nvPr/>
        </p:nvGrpSpPr>
        <p:grpSpPr>
          <a:xfrm>
            <a:off x="1047155" y="4274344"/>
            <a:ext cx="9335691" cy="957560"/>
            <a:chOff x="0" y="0"/>
            <a:chExt cx="12447588" cy="1276747"/>
          </a:xfrm>
        </p:grpSpPr>
        <p:sp>
          <p:nvSpPr>
            <p:cNvPr id="11" name="Freeform 11"/>
            <p:cNvSpPr/>
            <p:nvPr/>
          </p:nvSpPr>
          <p:spPr>
            <a:xfrm>
              <a:off x="0" y="0"/>
              <a:ext cx="12447588" cy="1276747"/>
            </a:xfrm>
            <a:custGeom>
              <a:avLst/>
              <a:gdLst/>
              <a:ahLst/>
              <a:cxnLst/>
              <a:rect l="l" t="t" r="r" b="b"/>
              <a:pathLst>
                <a:path w="12447588" h="1276747">
                  <a:moveTo>
                    <a:pt x="0" y="0"/>
                  </a:moveTo>
                  <a:lnTo>
                    <a:pt x="12447588" y="0"/>
                  </a:lnTo>
                  <a:lnTo>
                    <a:pt x="12447588" y="1276747"/>
                  </a:lnTo>
                  <a:lnTo>
                    <a:pt x="0" y="1276747"/>
                  </a:lnTo>
                  <a:close/>
                </a:path>
              </a:pathLst>
            </a:custGeom>
            <a:solidFill>
              <a:srgbClr val="000000">
                <a:alpha val="0"/>
              </a:srgbClr>
            </a:solidFill>
          </p:spPr>
        </p:sp>
        <p:sp>
          <p:nvSpPr>
            <p:cNvPr id="12" name="TextBox 12"/>
            <p:cNvSpPr txBox="1"/>
            <p:nvPr/>
          </p:nvSpPr>
          <p:spPr>
            <a:xfrm>
              <a:off x="0" y="-95250"/>
              <a:ext cx="12447588" cy="1371997"/>
            </a:xfrm>
            <a:prstGeom prst="rect">
              <a:avLst/>
            </a:prstGeom>
          </p:spPr>
          <p:txBody>
            <a:bodyPr lIns="0" tIns="0" rIns="0" bIns="0" rtlCol="0" anchor="t"/>
            <a:lstStyle/>
            <a:p>
              <a:pPr algn="l">
                <a:lnSpc>
                  <a:spcPts val="3750"/>
                </a:lnSpc>
              </a:pPr>
              <a:r>
                <a:rPr lang="en-US" sz="2312" spc="-47" dirty="0">
                  <a:solidFill>
                    <a:srgbClr val="272525"/>
                  </a:solidFill>
                  <a:latin typeface="Source Sans Pro"/>
                  <a:ea typeface="Source Sans Pro"/>
                  <a:cs typeface="Source Sans Pro"/>
                  <a:sym typeface="Source Sans Pro"/>
                </a:rPr>
                <a:t>Thank you for your attention. This is a crucial step. Predicting osteoporosis risks is beneficial. Early detection allows for timely intervention.</a:t>
              </a:r>
            </a:p>
          </p:txBody>
        </p:sp>
      </p:grpSp>
      <p:grpSp>
        <p:nvGrpSpPr>
          <p:cNvPr id="13" name="Group 13"/>
          <p:cNvGrpSpPr/>
          <p:nvPr/>
        </p:nvGrpSpPr>
        <p:grpSpPr>
          <a:xfrm>
            <a:off x="1047155" y="5568404"/>
            <a:ext cx="9335691" cy="957560"/>
            <a:chOff x="0" y="0"/>
            <a:chExt cx="12447588" cy="1276747"/>
          </a:xfrm>
        </p:grpSpPr>
        <p:sp>
          <p:nvSpPr>
            <p:cNvPr id="14" name="Freeform 14"/>
            <p:cNvSpPr/>
            <p:nvPr/>
          </p:nvSpPr>
          <p:spPr>
            <a:xfrm>
              <a:off x="0" y="0"/>
              <a:ext cx="12447588" cy="1276747"/>
            </a:xfrm>
            <a:custGeom>
              <a:avLst/>
              <a:gdLst/>
              <a:ahLst/>
              <a:cxnLst/>
              <a:rect l="l" t="t" r="r" b="b"/>
              <a:pathLst>
                <a:path w="12447588" h="1276747">
                  <a:moveTo>
                    <a:pt x="0" y="0"/>
                  </a:moveTo>
                  <a:lnTo>
                    <a:pt x="12447588" y="0"/>
                  </a:lnTo>
                  <a:lnTo>
                    <a:pt x="12447588" y="1276747"/>
                  </a:lnTo>
                  <a:lnTo>
                    <a:pt x="0" y="1276747"/>
                  </a:lnTo>
                  <a:close/>
                </a:path>
              </a:pathLst>
            </a:custGeom>
            <a:solidFill>
              <a:srgbClr val="000000">
                <a:alpha val="0"/>
              </a:srgbClr>
            </a:solidFill>
          </p:spPr>
        </p:sp>
        <p:sp>
          <p:nvSpPr>
            <p:cNvPr id="15" name="TextBox 15"/>
            <p:cNvSpPr txBox="1"/>
            <p:nvPr/>
          </p:nvSpPr>
          <p:spPr>
            <a:xfrm>
              <a:off x="0" y="-95250"/>
              <a:ext cx="12447588" cy="1371997"/>
            </a:xfrm>
            <a:prstGeom prst="rect">
              <a:avLst/>
            </a:prstGeom>
          </p:spPr>
          <p:txBody>
            <a:bodyPr lIns="0" tIns="0" rIns="0" bIns="0" rtlCol="0" anchor="t"/>
            <a:lstStyle/>
            <a:p>
              <a:pPr algn="l">
                <a:lnSpc>
                  <a:spcPts val="3750"/>
                </a:lnSpc>
              </a:pPr>
              <a:r>
                <a:rPr lang="en-US" sz="2312" spc="-47">
                  <a:solidFill>
                    <a:srgbClr val="272525"/>
                  </a:solidFill>
                  <a:latin typeface="Source Sans Pro"/>
                  <a:ea typeface="Source Sans Pro"/>
                  <a:cs typeface="Source Sans Pro"/>
                  <a:sym typeface="Source Sans Pro"/>
                </a:rPr>
                <a:t>Our machine learning models provide good accuracy. They identify individuals at higher risk. Proactive healthcare is essential.</a:t>
              </a:r>
            </a:p>
          </p:txBody>
        </p:sp>
      </p:grpSp>
      <p:grpSp>
        <p:nvGrpSpPr>
          <p:cNvPr id="16" name="Group 16"/>
          <p:cNvGrpSpPr/>
          <p:nvPr/>
        </p:nvGrpSpPr>
        <p:grpSpPr>
          <a:xfrm>
            <a:off x="1047155" y="6862465"/>
            <a:ext cx="9335691" cy="478780"/>
            <a:chOff x="0" y="0"/>
            <a:chExt cx="12447588" cy="638373"/>
          </a:xfrm>
        </p:grpSpPr>
        <p:sp>
          <p:nvSpPr>
            <p:cNvPr id="17" name="Freeform 17"/>
            <p:cNvSpPr/>
            <p:nvPr/>
          </p:nvSpPr>
          <p:spPr>
            <a:xfrm>
              <a:off x="0" y="0"/>
              <a:ext cx="12447588" cy="638373"/>
            </a:xfrm>
            <a:custGeom>
              <a:avLst/>
              <a:gdLst/>
              <a:ahLst/>
              <a:cxnLst/>
              <a:rect l="l" t="t" r="r" b="b"/>
              <a:pathLst>
                <a:path w="12447588" h="638373">
                  <a:moveTo>
                    <a:pt x="0" y="0"/>
                  </a:moveTo>
                  <a:lnTo>
                    <a:pt x="12447588" y="0"/>
                  </a:lnTo>
                  <a:lnTo>
                    <a:pt x="12447588" y="638373"/>
                  </a:lnTo>
                  <a:lnTo>
                    <a:pt x="0" y="638373"/>
                  </a:lnTo>
                  <a:close/>
                </a:path>
              </a:pathLst>
            </a:custGeom>
            <a:solidFill>
              <a:srgbClr val="000000">
                <a:alpha val="0"/>
              </a:srgbClr>
            </a:solidFill>
          </p:spPr>
        </p:sp>
        <p:sp>
          <p:nvSpPr>
            <p:cNvPr id="18" name="TextBox 18"/>
            <p:cNvSpPr txBox="1"/>
            <p:nvPr/>
          </p:nvSpPr>
          <p:spPr>
            <a:xfrm>
              <a:off x="0" y="-95250"/>
              <a:ext cx="12447588" cy="733623"/>
            </a:xfrm>
            <a:prstGeom prst="rect">
              <a:avLst/>
            </a:prstGeom>
          </p:spPr>
          <p:txBody>
            <a:bodyPr lIns="0" tIns="0" rIns="0" bIns="0" rtlCol="0" anchor="t"/>
            <a:lstStyle/>
            <a:p>
              <a:pPr algn="l">
                <a:lnSpc>
                  <a:spcPts val="3750"/>
                </a:lnSpc>
              </a:pPr>
              <a:r>
                <a:rPr lang="en-US" sz="2312" spc="-47">
                  <a:solidFill>
                    <a:srgbClr val="272525"/>
                  </a:solidFill>
                  <a:latin typeface="Source Sans Pro"/>
                  <a:ea typeface="Source Sans Pro"/>
                  <a:cs typeface="Source Sans Pro"/>
                  <a:sym typeface="Source Sans Pro"/>
                </a:rPr>
                <a:t>We hope this research helps improve bone health. </a:t>
              </a: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24384000" cy="13716000"/>
          </a:xfrm>
          <a:solidFill>
            <a:srgbClr val="F8E8E7"/>
          </a:solidFill>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grpFill/>
          </p:spPr>
        </p:sp>
      </p:grpSp>
      <p:grpSp>
        <p:nvGrpSpPr>
          <p:cNvPr id="5" name="Group 5"/>
          <p:cNvGrpSpPr/>
          <p:nvPr/>
        </p:nvGrpSpPr>
        <p:grpSpPr>
          <a:xfrm>
            <a:off x="1047155" y="2381845"/>
            <a:ext cx="4224338" cy="527894"/>
            <a:chOff x="0" y="0"/>
            <a:chExt cx="5632450" cy="703858"/>
          </a:xfrm>
        </p:grpSpPr>
        <p:sp>
          <p:nvSpPr>
            <p:cNvPr id="6" name="Freeform 6"/>
            <p:cNvSpPr/>
            <p:nvPr/>
          </p:nvSpPr>
          <p:spPr>
            <a:xfrm>
              <a:off x="0" y="0"/>
              <a:ext cx="5632450" cy="703858"/>
            </a:xfrm>
            <a:custGeom>
              <a:avLst/>
              <a:gdLst/>
              <a:ahLst/>
              <a:cxnLst/>
              <a:rect l="l" t="t" r="r" b="b"/>
              <a:pathLst>
                <a:path w="5632450" h="703858">
                  <a:moveTo>
                    <a:pt x="0" y="0"/>
                  </a:moveTo>
                  <a:lnTo>
                    <a:pt x="5632450" y="0"/>
                  </a:lnTo>
                  <a:lnTo>
                    <a:pt x="5632450" y="703858"/>
                  </a:lnTo>
                  <a:lnTo>
                    <a:pt x="0" y="703858"/>
                  </a:lnTo>
                  <a:close/>
                </a:path>
              </a:pathLst>
            </a:custGeom>
            <a:solidFill>
              <a:srgbClr val="000000">
                <a:alpha val="0"/>
              </a:srgbClr>
            </a:solidFill>
          </p:spPr>
        </p:sp>
        <p:sp>
          <p:nvSpPr>
            <p:cNvPr id="7" name="TextBox 7"/>
            <p:cNvSpPr txBox="1"/>
            <p:nvPr/>
          </p:nvSpPr>
          <p:spPr>
            <a:xfrm>
              <a:off x="0" y="-38100"/>
              <a:ext cx="5632450" cy="741958"/>
            </a:xfrm>
            <a:prstGeom prst="rect">
              <a:avLst/>
            </a:prstGeom>
          </p:spPr>
          <p:txBody>
            <a:bodyPr lIns="0" tIns="0" rIns="0" bIns="0" rtlCol="0" anchor="t"/>
            <a:lstStyle/>
            <a:p>
              <a:pPr algn="l">
                <a:lnSpc>
                  <a:spcPts val="4125"/>
                </a:lnSpc>
              </a:pPr>
              <a:r>
                <a:rPr lang="en-US" sz="3312" b="1" spc="-66">
                  <a:solidFill>
                    <a:srgbClr val="D73AD7"/>
                  </a:solidFill>
                  <a:latin typeface="Arimo Bold"/>
                  <a:ea typeface="Arimo Bold"/>
                  <a:cs typeface="Arimo Bold"/>
                  <a:sym typeface="Arimo Bold"/>
                </a:rPr>
                <a:t>INTRODUCTION:</a:t>
              </a:r>
            </a:p>
          </p:txBody>
        </p:sp>
      </p:grpSp>
      <p:grpSp>
        <p:nvGrpSpPr>
          <p:cNvPr id="8" name="Group 8"/>
          <p:cNvGrpSpPr/>
          <p:nvPr/>
        </p:nvGrpSpPr>
        <p:grpSpPr>
          <a:xfrm>
            <a:off x="1047155" y="3545384"/>
            <a:ext cx="3520231" cy="439936"/>
            <a:chOff x="0" y="0"/>
            <a:chExt cx="4693642" cy="586582"/>
          </a:xfrm>
        </p:grpSpPr>
        <p:sp>
          <p:nvSpPr>
            <p:cNvPr id="9" name="Freeform 9"/>
            <p:cNvSpPr/>
            <p:nvPr/>
          </p:nvSpPr>
          <p:spPr>
            <a:xfrm>
              <a:off x="0" y="0"/>
              <a:ext cx="4693642" cy="586582"/>
            </a:xfrm>
            <a:custGeom>
              <a:avLst/>
              <a:gdLst/>
              <a:ahLst/>
              <a:cxnLst/>
              <a:rect l="l" t="t" r="r" b="b"/>
              <a:pathLst>
                <a:path w="4693642" h="586582">
                  <a:moveTo>
                    <a:pt x="0" y="0"/>
                  </a:moveTo>
                  <a:lnTo>
                    <a:pt x="4693642" y="0"/>
                  </a:lnTo>
                  <a:lnTo>
                    <a:pt x="4693642" y="586582"/>
                  </a:lnTo>
                  <a:lnTo>
                    <a:pt x="0" y="586582"/>
                  </a:lnTo>
                  <a:close/>
                </a:path>
              </a:pathLst>
            </a:custGeom>
            <a:solidFill>
              <a:srgbClr val="000000">
                <a:alpha val="0"/>
              </a:srgbClr>
            </a:solidFill>
          </p:spPr>
        </p:sp>
        <p:sp>
          <p:nvSpPr>
            <p:cNvPr id="10" name="TextBox 10"/>
            <p:cNvSpPr txBox="1"/>
            <p:nvPr/>
          </p:nvSpPr>
          <p:spPr>
            <a:xfrm>
              <a:off x="0" y="-38100"/>
              <a:ext cx="4693642" cy="624682"/>
            </a:xfrm>
            <a:prstGeom prst="rect">
              <a:avLst/>
            </a:prstGeom>
          </p:spPr>
          <p:txBody>
            <a:bodyPr lIns="0" tIns="0" rIns="0" bIns="0" rtlCol="0" anchor="t"/>
            <a:lstStyle/>
            <a:p>
              <a:pPr algn="l">
                <a:lnSpc>
                  <a:spcPts val="3437"/>
                </a:lnSpc>
              </a:pPr>
              <a:r>
                <a:rPr lang="en-US" sz="2750" b="1" spc="-55">
                  <a:solidFill>
                    <a:srgbClr val="D73AD7"/>
                  </a:solidFill>
                  <a:latin typeface="Arimo Bold"/>
                  <a:ea typeface="Arimo Bold"/>
                  <a:cs typeface="Arimo Bold"/>
                  <a:sym typeface="Arimo Bold"/>
                </a:rPr>
                <a:t>OBJECTIVE</a:t>
              </a:r>
            </a:p>
          </p:txBody>
        </p:sp>
      </p:grpSp>
      <p:grpSp>
        <p:nvGrpSpPr>
          <p:cNvPr id="11" name="Group 11"/>
          <p:cNvGrpSpPr/>
          <p:nvPr/>
        </p:nvGrpSpPr>
        <p:grpSpPr>
          <a:xfrm>
            <a:off x="1047155" y="4284464"/>
            <a:ext cx="7731919" cy="3351460"/>
            <a:chOff x="0" y="0"/>
            <a:chExt cx="10309225" cy="4468613"/>
          </a:xfrm>
        </p:grpSpPr>
        <p:sp>
          <p:nvSpPr>
            <p:cNvPr id="12" name="Freeform 12"/>
            <p:cNvSpPr/>
            <p:nvPr/>
          </p:nvSpPr>
          <p:spPr>
            <a:xfrm>
              <a:off x="0" y="0"/>
              <a:ext cx="10309225" cy="4468613"/>
            </a:xfrm>
            <a:custGeom>
              <a:avLst/>
              <a:gdLst/>
              <a:ahLst/>
              <a:cxnLst/>
              <a:rect l="l" t="t" r="r" b="b"/>
              <a:pathLst>
                <a:path w="10309225" h="4468613">
                  <a:moveTo>
                    <a:pt x="0" y="0"/>
                  </a:moveTo>
                  <a:lnTo>
                    <a:pt x="10309225" y="0"/>
                  </a:lnTo>
                  <a:lnTo>
                    <a:pt x="10309225" y="4468613"/>
                  </a:lnTo>
                  <a:lnTo>
                    <a:pt x="0" y="4468613"/>
                  </a:lnTo>
                  <a:close/>
                </a:path>
              </a:pathLst>
            </a:custGeom>
            <a:solidFill>
              <a:srgbClr val="000000">
                <a:alpha val="0"/>
              </a:srgbClr>
            </a:solidFill>
          </p:spPr>
        </p:sp>
        <p:sp>
          <p:nvSpPr>
            <p:cNvPr id="13" name="TextBox 13"/>
            <p:cNvSpPr txBox="1"/>
            <p:nvPr/>
          </p:nvSpPr>
          <p:spPr>
            <a:xfrm>
              <a:off x="0" y="-95250"/>
              <a:ext cx="10309225" cy="4563863"/>
            </a:xfrm>
            <a:prstGeom prst="rect">
              <a:avLst/>
            </a:prstGeom>
          </p:spPr>
          <p:txBody>
            <a:bodyPr lIns="0" tIns="0" rIns="0" bIns="0" rtlCol="0" anchor="t"/>
            <a:lstStyle/>
            <a:p>
              <a:pPr algn="l">
                <a:lnSpc>
                  <a:spcPts val="3750"/>
                </a:lnSpc>
              </a:pPr>
              <a:r>
                <a:rPr lang="en-US" sz="2312" spc="-47">
                  <a:solidFill>
                    <a:srgbClr val="272525"/>
                  </a:solidFill>
                  <a:latin typeface="Source Sans Pro"/>
                  <a:ea typeface="Source Sans Pro"/>
                  <a:cs typeface="Source Sans Pro"/>
                  <a:sym typeface="Source Sans Pro"/>
                </a:rPr>
                <a:t>The objective of this project is to develop an accurate osteoporosis risk prediction model based on patient attributes such as age, lifestyle habits, medical history, and dietary intake. This predictive approach enables early detection, supports healthcare professionals in decision-making, and helps in designing personalized treatment and prevention strategies to reduce osteoporosis-related complications.</a:t>
              </a:r>
            </a:p>
          </p:txBody>
        </p:sp>
      </p:grpSp>
      <p:grpSp>
        <p:nvGrpSpPr>
          <p:cNvPr id="14" name="Group 14"/>
          <p:cNvGrpSpPr/>
          <p:nvPr/>
        </p:nvGrpSpPr>
        <p:grpSpPr>
          <a:xfrm>
            <a:off x="9518451" y="3545384"/>
            <a:ext cx="3520231" cy="439936"/>
            <a:chOff x="0" y="0"/>
            <a:chExt cx="4693642" cy="586582"/>
          </a:xfrm>
        </p:grpSpPr>
        <p:sp>
          <p:nvSpPr>
            <p:cNvPr id="15" name="Freeform 15"/>
            <p:cNvSpPr/>
            <p:nvPr/>
          </p:nvSpPr>
          <p:spPr>
            <a:xfrm>
              <a:off x="0" y="0"/>
              <a:ext cx="4693642" cy="586582"/>
            </a:xfrm>
            <a:custGeom>
              <a:avLst/>
              <a:gdLst/>
              <a:ahLst/>
              <a:cxnLst/>
              <a:rect l="l" t="t" r="r" b="b"/>
              <a:pathLst>
                <a:path w="4693642" h="586582">
                  <a:moveTo>
                    <a:pt x="0" y="0"/>
                  </a:moveTo>
                  <a:lnTo>
                    <a:pt x="4693642" y="0"/>
                  </a:lnTo>
                  <a:lnTo>
                    <a:pt x="4693642" y="586582"/>
                  </a:lnTo>
                  <a:lnTo>
                    <a:pt x="0" y="586582"/>
                  </a:lnTo>
                  <a:close/>
                </a:path>
              </a:pathLst>
            </a:custGeom>
            <a:solidFill>
              <a:srgbClr val="000000">
                <a:alpha val="0"/>
              </a:srgbClr>
            </a:solidFill>
          </p:spPr>
        </p:sp>
        <p:sp>
          <p:nvSpPr>
            <p:cNvPr id="16" name="TextBox 16"/>
            <p:cNvSpPr txBox="1"/>
            <p:nvPr/>
          </p:nvSpPr>
          <p:spPr>
            <a:xfrm>
              <a:off x="0" y="-38100"/>
              <a:ext cx="4693642" cy="624682"/>
            </a:xfrm>
            <a:prstGeom prst="rect">
              <a:avLst/>
            </a:prstGeom>
          </p:spPr>
          <p:txBody>
            <a:bodyPr lIns="0" tIns="0" rIns="0" bIns="0" rtlCol="0" anchor="t"/>
            <a:lstStyle/>
            <a:p>
              <a:pPr algn="l">
                <a:lnSpc>
                  <a:spcPts val="3437"/>
                </a:lnSpc>
              </a:pPr>
              <a:r>
                <a:rPr lang="en-US" sz="2750" b="1" spc="-55">
                  <a:solidFill>
                    <a:srgbClr val="D73AD7"/>
                  </a:solidFill>
                  <a:latin typeface="Arimo Bold"/>
                  <a:ea typeface="Arimo Bold"/>
                  <a:cs typeface="Arimo Bold"/>
                  <a:sym typeface="Arimo Bold"/>
                </a:rPr>
                <a:t>IMPORTENCE</a:t>
              </a:r>
            </a:p>
          </p:txBody>
        </p:sp>
      </p:grpSp>
      <p:grpSp>
        <p:nvGrpSpPr>
          <p:cNvPr id="17" name="Group 17"/>
          <p:cNvGrpSpPr/>
          <p:nvPr/>
        </p:nvGrpSpPr>
        <p:grpSpPr>
          <a:xfrm>
            <a:off x="9518451" y="4284464"/>
            <a:ext cx="7731919" cy="3351460"/>
            <a:chOff x="0" y="0"/>
            <a:chExt cx="10309225" cy="4468613"/>
          </a:xfrm>
        </p:grpSpPr>
        <p:sp>
          <p:nvSpPr>
            <p:cNvPr id="18" name="Freeform 18"/>
            <p:cNvSpPr/>
            <p:nvPr/>
          </p:nvSpPr>
          <p:spPr>
            <a:xfrm>
              <a:off x="0" y="0"/>
              <a:ext cx="10309225" cy="4468613"/>
            </a:xfrm>
            <a:custGeom>
              <a:avLst/>
              <a:gdLst/>
              <a:ahLst/>
              <a:cxnLst/>
              <a:rect l="l" t="t" r="r" b="b"/>
              <a:pathLst>
                <a:path w="10309225" h="4468613">
                  <a:moveTo>
                    <a:pt x="0" y="0"/>
                  </a:moveTo>
                  <a:lnTo>
                    <a:pt x="10309225" y="0"/>
                  </a:lnTo>
                  <a:lnTo>
                    <a:pt x="10309225" y="4468613"/>
                  </a:lnTo>
                  <a:lnTo>
                    <a:pt x="0" y="4468613"/>
                  </a:lnTo>
                  <a:close/>
                </a:path>
              </a:pathLst>
            </a:custGeom>
            <a:solidFill>
              <a:srgbClr val="000000">
                <a:alpha val="0"/>
              </a:srgbClr>
            </a:solidFill>
          </p:spPr>
        </p:sp>
        <p:sp>
          <p:nvSpPr>
            <p:cNvPr id="19" name="TextBox 19"/>
            <p:cNvSpPr txBox="1"/>
            <p:nvPr/>
          </p:nvSpPr>
          <p:spPr>
            <a:xfrm>
              <a:off x="0" y="-95250"/>
              <a:ext cx="10309225" cy="4563863"/>
            </a:xfrm>
            <a:prstGeom prst="rect">
              <a:avLst/>
            </a:prstGeom>
          </p:spPr>
          <p:txBody>
            <a:bodyPr lIns="0" tIns="0" rIns="0" bIns="0" rtlCol="0" anchor="t"/>
            <a:lstStyle/>
            <a:p>
              <a:pPr algn="l">
                <a:lnSpc>
                  <a:spcPts val="3750"/>
                </a:lnSpc>
              </a:pPr>
              <a:r>
                <a:rPr lang="en-US" sz="2312" spc="-47">
                  <a:solidFill>
                    <a:srgbClr val="272525"/>
                  </a:solidFill>
                  <a:latin typeface="Source Sans Pro"/>
                  <a:ea typeface="Source Sans Pro"/>
                  <a:cs typeface="Source Sans Pro"/>
                  <a:sym typeface="Source Sans Pro"/>
                </a:rPr>
                <a:t>The importance of an osteoporosis risk prediction project lies in its ability to enable early diagnosis, improve patient outcomes, and support proactive healthcare strategies. By identifying high-risk individuals, it helps healthcare professionals take preventive measures, personalize treatment plans, and reduce the likelihood of fractures and long-term complications, ultimately enhancing overall bone health and quality of life.</a:t>
              </a: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24384000" cy="13716000"/>
          </a:xfrm>
          <a:solidFill>
            <a:srgbClr val="F8E8E7"/>
          </a:solidFill>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grpFill/>
          </p:spPr>
        </p:sp>
      </p:grpSp>
      <p:sp>
        <p:nvSpPr>
          <p:cNvPr id="5" name="Freeform 5" descr="preencoded.png"/>
          <p:cNvSpPr/>
          <p:nvPr/>
        </p:nvSpPr>
        <p:spPr>
          <a:xfrm>
            <a:off x="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3"/>
            <a:stretch>
              <a:fillRect/>
            </a:stretch>
          </a:blipFill>
        </p:spPr>
      </p:sp>
      <p:grpSp>
        <p:nvGrpSpPr>
          <p:cNvPr id="6" name="Group 6"/>
          <p:cNvGrpSpPr/>
          <p:nvPr/>
        </p:nvGrpSpPr>
        <p:grpSpPr>
          <a:xfrm>
            <a:off x="7562255" y="554980"/>
            <a:ext cx="4735116" cy="591890"/>
            <a:chOff x="0" y="0"/>
            <a:chExt cx="6313488" cy="789187"/>
          </a:xfrm>
        </p:grpSpPr>
        <p:sp>
          <p:nvSpPr>
            <p:cNvPr id="7" name="Freeform 7"/>
            <p:cNvSpPr/>
            <p:nvPr/>
          </p:nvSpPr>
          <p:spPr>
            <a:xfrm>
              <a:off x="0" y="0"/>
              <a:ext cx="6313488" cy="789187"/>
            </a:xfrm>
            <a:custGeom>
              <a:avLst/>
              <a:gdLst/>
              <a:ahLst/>
              <a:cxnLst/>
              <a:rect l="l" t="t" r="r" b="b"/>
              <a:pathLst>
                <a:path w="6313488" h="789187">
                  <a:moveTo>
                    <a:pt x="0" y="0"/>
                  </a:moveTo>
                  <a:lnTo>
                    <a:pt x="6313488" y="0"/>
                  </a:lnTo>
                  <a:lnTo>
                    <a:pt x="6313488" y="789187"/>
                  </a:lnTo>
                  <a:lnTo>
                    <a:pt x="0" y="789187"/>
                  </a:lnTo>
                  <a:close/>
                </a:path>
              </a:pathLst>
            </a:custGeom>
            <a:solidFill>
              <a:srgbClr val="000000">
                <a:alpha val="0"/>
              </a:srgbClr>
            </a:solidFill>
          </p:spPr>
        </p:sp>
        <p:sp>
          <p:nvSpPr>
            <p:cNvPr id="8" name="TextBox 8"/>
            <p:cNvSpPr txBox="1"/>
            <p:nvPr/>
          </p:nvSpPr>
          <p:spPr>
            <a:xfrm>
              <a:off x="0" y="-47625"/>
              <a:ext cx="6313488" cy="836812"/>
            </a:xfrm>
            <a:prstGeom prst="rect">
              <a:avLst/>
            </a:prstGeom>
          </p:spPr>
          <p:txBody>
            <a:bodyPr lIns="0" tIns="0" rIns="0" bIns="0" rtlCol="0" anchor="t"/>
            <a:lstStyle/>
            <a:p>
              <a:pPr algn="l">
                <a:lnSpc>
                  <a:spcPts val="4625"/>
                </a:lnSpc>
              </a:pPr>
              <a:r>
                <a:rPr lang="en-US" sz="3687" b="1" spc="-74">
                  <a:solidFill>
                    <a:srgbClr val="D73AD7"/>
                  </a:solidFill>
                  <a:latin typeface="Arimo Bold"/>
                  <a:ea typeface="Arimo Bold"/>
                  <a:cs typeface="Arimo Bold"/>
                  <a:sym typeface="Arimo Bold"/>
                </a:rPr>
                <a:t>WORK FLOW</a:t>
              </a:r>
            </a:p>
          </p:txBody>
        </p:sp>
      </p:grpSp>
      <p:grpSp>
        <p:nvGrpSpPr>
          <p:cNvPr id="9" name="Group 9"/>
          <p:cNvGrpSpPr/>
          <p:nvPr/>
        </p:nvGrpSpPr>
        <p:grpSpPr>
          <a:xfrm>
            <a:off x="7557492" y="1670297"/>
            <a:ext cx="462260" cy="462260"/>
            <a:chOff x="0" y="0"/>
            <a:chExt cx="616347" cy="616347"/>
          </a:xfrm>
        </p:grpSpPr>
        <p:sp>
          <p:nvSpPr>
            <p:cNvPr id="10" name="Freeform 10"/>
            <p:cNvSpPr/>
            <p:nvPr/>
          </p:nvSpPr>
          <p:spPr>
            <a:xfrm>
              <a:off x="6350" y="6350"/>
              <a:ext cx="603631" cy="603631"/>
            </a:xfrm>
            <a:custGeom>
              <a:avLst/>
              <a:gdLst/>
              <a:ahLst/>
              <a:cxnLst/>
              <a:rect l="l" t="t" r="r" b="b"/>
              <a:pathLst>
                <a:path w="603631" h="603631">
                  <a:moveTo>
                    <a:pt x="0" y="112649"/>
                  </a:moveTo>
                  <a:cubicBezTo>
                    <a:pt x="0" y="50419"/>
                    <a:pt x="50419" y="0"/>
                    <a:pt x="112649" y="0"/>
                  </a:cubicBezTo>
                  <a:lnTo>
                    <a:pt x="490982" y="0"/>
                  </a:lnTo>
                  <a:cubicBezTo>
                    <a:pt x="553212" y="0"/>
                    <a:pt x="603631" y="50419"/>
                    <a:pt x="603631" y="112649"/>
                  </a:cubicBezTo>
                  <a:lnTo>
                    <a:pt x="603631" y="490982"/>
                  </a:lnTo>
                  <a:cubicBezTo>
                    <a:pt x="603631" y="553212"/>
                    <a:pt x="553212" y="603631"/>
                    <a:pt x="490982" y="603631"/>
                  </a:cubicBezTo>
                  <a:lnTo>
                    <a:pt x="112649" y="603631"/>
                  </a:lnTo>
                  <a:cubicBezTo>
                    <a:pt x="50419" y="603631"/>
                    <a:pt x="0" y="553212"/>
                    <a:pt x="0" y="490982"/>
                  </a:cubicBezTo>
                  <a:close/>
                </a:path>
              </a:pathLst>
            </a:custGeom>
            <a:solidFill>
              <a:srgbClr val="F4D4F7"/>
            </a:solidFill>
          </p:spPr>
        </p:sp>
        <p:sp>
          <p:nvSpPr>
            <p:cNvPr id="11" name="Freeform 11"/>
            <p:cNvSpPr/>
            <p:nvPr/>
          </p:nvSpPr>
          <p:spPr>
            <a:xfrm>
              <a:off x="0" y="0"/>
              <a:ext cx="616331" cy="616331"/>
            </a:xfrm>
            <a:custGeom>
              <a:avLst/>
              <a:gdLst/>
              <a:ahLst/>
              <a:cxnLst/>
              <a:rect l="l" t="t" r="r" b="b"/>
              <a:pathLst>
                <a:path w="616331" h="616331">
                  <a:moveTo>
                    <a:pt x="0" y="118999"/>
                  </a:moveTo>
                  <a:cubicBezTo>
                    <a:pt x="0" y="53340"/>
                    <a:pt x="53340" y="0"/>
                    <a:pt x="118999" y="0"/>
                  </a:cubicBezTo>
                  <a:lnTo>
                    <a:pt x="497332" y="0"/>
                  </a:lnTo>
                  <a:lnTo>
                    <a:pt x="497332" y="6350"/>
                  </a:lnTo>
                  <a:lnTo>
                    <a:pt x="497332" y="0"/>
                  </a:lnTo>
                  <a:lnTo>
                    <a:pt x="497332" y="6350"/>
                  </a:lnTo>
                  <a:lnTo>
                    <a:pt x="497332" y="0"/>
                  </a:lnTo>
                  <a:cubicBezTo>
                    <a:pt x="563118" y="0"/>
                    <a:pt x="616331" y="53340"/>
                    <a:pt x="616331" y="118999"/>
                  </a:cubicBezTo>
                  <a:lnTo>
                    <a:pt x="609981" y="118999"/>
                  </a:lnTo>
                  <a:lnTo>
                    <a:pt x="616331" y="118999"/>
                  </a:lnTo>
                  <a:lnTo>
                    <a:pt x="616331" y="497332"/>
                  </a:lnTo>
                  <a:lnTo>
                    <a:pt x="609981" y="497332"/>
                  </a:lnTo>
                  <a:lnTo>
                    <a:pt x="616331" y="497332"/>
                  </a:lnTo>
                  <a:cubicBezTo>
                    <a:pt x="616331" y="563118"/>
                    <a:pt x="562991" y="616331"/>
                    <a:pt x="497332" y="616331"/>
                  </a:cubicBezTo>
                  <a:lnTo>
                    <a:pt x="497332" y="609981"/>
                  </a:lnTo>
                  <a:lnTo>
                    <a:pt x="497332" y="616331"/>
                  </a:lnTo>
                  <a:lnTo>
                    <a:pt x="118999" y="616331"/>
                  </a:lnTo>
                  <a:lnTo>
                    <a:pt x="118999" y="609981"/>
                  </a:lnTo>
                  <a:lnTo>
                    <a:pt x="118999" y="616331"/>
                  </a:lnTo>
                  <a:cubicBezTo>
                    <a:pt x="53340" y="616331"/>
                    <a:pt x="0" y="562991"/>
                    <a:pt x="0" y="497332"/>
                  </a:cubicBezTo>
                  <a:lnTo>
                    <a:pt x="0" y="118999"/>
                  </a:lnTo>
                  <a:lnTo>
                    <a:pt x="6350" y="118999"/>
                  </a:lnTo>
                  <a:lnTo>
                    <a:pt x="0" y="118999"/>
                  </a:lnTo>
                  <a:moveTo>
                    <a:pt x="12700" y="118999"/>
                  </a:moveTo>
                  <a:lnTo>
                    <a:pt x="12700" y="497332"/>
                  </a:lnTo>
                  <a:lnTo>
                    <a:pt x="6350" y="497332"/>
                  </a:lnTo>
                  <a:lnTo>
                    <a:pt x="12700" y="497332"/>
                  </a:lnTo>
                  <a:cubicBezTo>
                    <a:pt x="12700" y="556006"/>
                    <a:pt x="60325" y="603631"/>
                    <a:pt x="118999" y="603631"/>
                  </a:cubicBezTo>
                  <a:lnTo>
                    <a:pt x="497332" y="603631"/>
                  </a:lnTo>
                  <a:cubicBezTo>
                    <a:pt x="556006" y="603631"/>
                    <a:pt x="603631" y="556006"/>
                    <a:pt x="603631" y="497332"/>
                  </a:cubicBezTo>
                  <a:lnTo>
                    <a:pt x="603631" y="118999"/>
                  </a:lnTo>
                  <a:cubicBezTo>
                    <a:pt x="603631" y="60325"/>
                    <a:pt x="556006" y="12700"/>
                    <a:pt x="497332" y="12700"/>
                  </a:cubicBezTo>
                  <a:lnTo>
                    <a:pt x="118999" y="12700"/>
                  </a:lnTo>
                  <a:lnTo>
                    <a:pt x="118999" y="6350"/>
                  </a:lnTo>
                  <a:lnTo>
                    <a:pt x="118999" y="12700"/>
                  </a:lnTo>
                  <a:cubicBezTo>
                    <a:pt x="60325" y="12700"/>
                    <a:pt x="12700" y="60325"/>
                    <a:pt x="12700" y="118999"/>
                  </a:cubicBezTo>
                  <a:close/>
                </a:path>
              </a:pathLst>
            </a:custGeom>
            <a:solidFill>
              <a:srgbClr val="DABADD"/>
            </a:solidFill>
          </p:spPr>
        </p:sp>
      </p:grpSp>
      <p:grpSp>
        <p:nvGrpSpPr>
          <p:cNvPr id="12" name="Group 12"/>
          <p:cNvGrpSpPr/>
          <p:nvPr/>
        </p:nvGrpSpPr>
        <p:grpSpPr>
          <a:xfrm>
            <a:off x="7693534" y="1759297"/>
            <a:ext cx="166080" cy="332333"/>
            <a:chOff x="0" y="0"/>
            <a:chExt cx="189310" cy="378817"/>
          </a:xfrm>
        </p:grpSpPr>
        <p:sp>
          <p:nvSpPr>
            <p:cNvPr id="13" name="Freeform 13"/>
            <p:cNvSpPr/>
            <p:nvPr/>
          </p:nvSpPr>
          <p:spPr>
            <a:xfrm>
              <a:off x="0" y="0"/>
              <a:ext cx="189310" cy="378817"/>
            </a:xfrm>
            <a:custGeom>
              <a:avLst/>
              <a:gdLst/>
              <a:ahLst/>
              <a:cxnLst/>
              <a:rect l="l" t="t" r="r" b="b"/>
              <a:pathLst>
                <a:path w="189310" h="378817">
                  <a:moveTo>
                    <a:pt x="0" y="0"/>
                  </a:moveTo>
                  <a:lnTo>
                    <a:pt x="189310" y="0"/>
                  </a:lnTo>
                  <a:lnTo>
                    <a:pt x="189310" y="378817"/>
                  </a:lnTo>
                  <a:lnTo>
                    <a:pt x="0" y="378817"/>
                  </a:lnTo>
                  <a:close/>
                </a:path>
              </a:pathLst>
            </a:custGeom>
            <a:solidFill>
              <a:srgbClr val="000000">
                <a:alpha val="0"/>
              </a:srgbClr>
            </a:solidFill>
          </p:spPr>
        </p:sp>
        <p:sp>
          <p:nvSpPr>
            <p:cNvPr id="14" name="TextBox 14"/>
            <p:cNvSpPr txBox="1"/>
            <p:nvPr/>
          </p:nvSpPr>
          <p:spPr>
            <a:xfrm>
              <a:off x="0" y="28575"/>
              <a:ext cx="189310" cy="350242"/>
            </a:xfrm>
            <a:prstGeom prst="rect">
              <a:avLst/>
            </a:prstGeom>
          </p:spPr>
          <p:txBody>
            <a:bodyPr lIns="0" tIns="0" rIns="0" bIns="0" rtlCol="0" anchor="t"/>
            <a:lstStyle/>
            <a:p>
              <a:pPr algn="ctr">
                <a:lnSpc>
                  <a:spcPts val="2187"/>
                </a:lnSpc>
              </a:pPr>
              <a:r>
                <a:rPr lang="en-US" sz="2187" b="1" spc="-45">
                  <a:solidFill>
                    <a:srgbClr val="272525"/>
                  </a:solidFill>
                  <a:latin typeface="Arimo Bold"/>
                  <a:ea typeface="Arimo Bold"/>
                  <a:cs typeface="Arimo Bold"/>
                  <a:sym typeface="Arimo Bold"/>
                </a:rPr>
                <a:t>1</a:t>
              </a:r>
            </a:p>
          </p:txBody>
        </p:sp>
      </p:grpSp>
      <p:grpSp>
        <p:nvGrpSpPr>
          <p:cNvPr id="15" name="Group 15"/>
          <p:cNvGrpSpPr/>
          <p:nvPr/>
        </p:nvGrpSpPr>
        <p:grpSpPr>
          <a:xfrm>
            <a:off x="8216205" y="1675060"/>
            <a:ext cx="2367557" cy="295870"/>
            <a:chOff x="0" y="0"/>
            <a:chExt cx="3156743" cy="394493"/>
          </a:xfrm>
        </p:grpSpPr>
        <p:sp>
          <p:nvSpPr>
            <p:cNvPr id="16" name="Freeform 16"/>
            <p:cNvSpPr/>
            <p:nvPr/>
          </p:nvSpPr>
          <p:spPr>
            <a:xfrm>
              <a:off x="0" y="0"/>
              <a:ext cx="3156743" cy="394493"/>
            </a:xfrm>
            <a:custGeom>
              <a:avLst/>
              <a:gdLst/>
              <a:ahLst/>
              <a:cxnLst/>
              <a:rect l="l" t="t" r="r" b="b"/>
              <a:pathLst>
                <a:path w="3156743" h="394493">
                  <a:moveTo>
                    <a:pt x="0" y="0"/>
                  </a:moveTo>
                  <a:lnTo>
                    <a:pt x="3156743" y="0"/>
                  </a:lnTo>
                  <a:lnTo>
                    <a:pt x="3156743" y="394493"/>
                  </a:lnTo>
                  <a:lnTo>
                    <a:pt x="0" y="394493"/>
                  </a:lnTo>
                  <a:close/>
                </a:path>
              </a:pathLst>
            </a:custGeom>
            <a:solidFill>
              <a:srgbClr val="000000">
                <a:alpha val="0"/>
              </a:srgbClr>
            </a:solidFill>
          </p:spPr>
        </p:sp>
        <p:sp>
          <p:nvSpPr>
            <p:cNvPr id="17" name="TextBox 17"/>
            <p:cNvSpPr txBox="1"/>
            <p:nvPr/>
          </p:nvSpPr>
          <p:spPr>
            <a:xfrm>
              <a:off x="0" y="-38100"/>
              <a:ext cx="3156743" cy="432593"/>
            </a:xfrm>
            <a:prstGeom prst="rect">
              <a:avLst/>
            </a:prstGeom>
          </p:spPr>
          <p:txBody>
            <a:bodyPr lIns="0" tIns="0" rIns="0" bIns="0" rtlCol="0" anchor="t"/>
            <a:lstStyle/>
            <a:p>
              <a:pPr algn="l">
                <a:lnSpc>
                  <a:spcPts val="2312"/>
                </a:lnSpc>
              </a:pPr>
              <a:r>
                <a:rPr lang="en-US" sz="1812" b="1" spc="-37">
                  <a:solidFill>
                    <a:srgbClr val="272525"/>
                  </a:solidFill>
                  <a:latin typeface="Arimo Bold"/>
                  <a:ea typeface="Arimo Bold"/>
                  <a:cs typeface="Arimo Bold"/>
                  <a:sym typeface="Arimo Bold"/>
                </a:rPr>
                <a:t>Data Collection</a:t>
              </a:r>
            </a:p>
          </p:txBody>
        </p:sp>
      </p:grpSp>
      <p:grpSp>
        <p:nvGrpSpPr>
          <p:cNvPr id="18" name="Group 18"/>
          <p:cNvGrpSpPr/>
          <p:nvPr/>
        </p:nvGrpSpPr>
        <p:grpSpPr>
          <a:xfrm>
            <a:off x="8216205" y="2091630"/>
            <a:ext cx="9367540" cy="321915"/>
            <a:chOff x="0" y="0"/>
            <a:chExt cx="12490053" cy="429220"/>
          </a:xfrm>
        </p:grpSpPr>
        <p:sp>
          <p:nvSpPr>
            <p:cNvPr id="19" name="Freeform 19"/>
            <p:cNvSpPr/>
            <p:nvPr/>
          </p:nvSpPr>
          <p:spPr>
            <a:xfrm>
              <a:off x="0" y="0"/>
              <a:ext cx="12490053" cy="429220"/>
            </a:xfrm>
            <a:custGeom>
              <a:avLst/>
              <a:gdLst/>
              <a:ahLst/>
              <a:cxnLst/>
              <a:rect l="l" t="t" r="r" b="b"/>
              <a:pathLst>
                <a:path w="12490053" h="429220">
                  <a:moveTo>
                    <a:pt x="0" y="0"/>
                  </a:moveTo>
                  <a:lnTo>
                    <a:pt x="12490053" y="0"/>
                  </a:lnTo>
                  <a:lnTo>
                    <a:pt x="12490053" y="429220"/>
                  </a:lnTo>
                  <a:lnTo>
                    <a:pt x="0" y="429220"/>
                  </a:lnTo>
                  <a:close/>
                </a:path>
              </a:pathLst>
            </a:custGeom>
            <a:solidFill>
              <a:srgbClr val="000000">
                <a:alpha val="0"/>
              </a:srgbClr>
            </a:solidFill>
          </p:spPr>
        </p:sp>
        <p:sp>
          <p:nvSpPr>
            <p:cNvPr id="20" name="TextBox 20"/>
            <p:cNvSpPr txBox="1"/>
            <p:nvPr/>
          </p:nvSpPr>
          <p:spPr>
            <a:xfrm>
              <a:off x="0" y="-47625"/>
              <a:ext cx="12490053" cy="476845"/>
            </a:xfrm>
            <a:prstGeom prst="rect">
              <a:avLst/>
            </a:prstGeom>
          </p:spPr>
          <p:txBody>
            <a:bodyPr lIns="0" tIns="0" rIns="0" bIns="0" rtlCol="0" anchor="t"/>
            <a:lstStyle/>
            <a:p>
              <a:pPr algn="l">
                <a:lnSpc>
                  <a:spcPts val="2499"/>
                </a:lnSpc>
              </a:pPr>
              <a:r>
                <a:rPr lang="en-US" sz="1562" spc="-31">
                  <a:solidFill>
                    <a:srgbClr val="272525"/>
                  </a:solidFill>
                  <a:latin typeface="Source Sans Pro"/>
                  <a:ea typeface="Source Sans Pro"/>
                  <a:cs typeface="Source Sans Pro"/>
                  <a:sym typeface="Source Sans Pro"/>
                </a:rPr>
                <a:t>Gathering and organizing data to train machine learning models.</a:t>
              </a:r>
            </a:p>
          </p:txBody>
        </p:sp>
      </p:grpSp>
      <p:grpSp>
        <p:nvGrpSpPr>
          <p:cNvPr id="21" name="Group 21"/>
          <p:cNvGrpSpPr/>
          <p:nvPr/>
        </p:nvGrpSpPr>
        <p:grpSpPr>
          <a:xfrm>
            <a:off x="7557492" y="2836366"/>
            <a:ext cx="462260" cy="462260"/>
            <a:chOff x="0" y="0"/>
            <a:chExt cx="616347" cy="616347"/>
          </a:xfrm>
        </p:grpSpPr>
        <p:sp>
          <p:nvSpPr>
            <p:cNvPr id="22" name="Freeform 22"/>
            <p:cNvSpPr/>
            <p:nvPr/>
          </p:nvSpPr>
          <p:spPr>
            <a:xfrm>
              <a:off x="6350" y="6350"/>
              <a:ext cx="603631" cy="603631"/>
            </a:xfrm>
            <a:custGeom>
              <a:avLst/>
              <a:gdLst/>
              <a:ahLst/>
              <a:cxnLst/>
              <a:rect l="l" t="t" r="r" b="b"/>
              <a:pathLst>
                <a:path w="603631" h="603631">
                  <a:moveTo>
                    <a:pt x="0" y="112649"/>
                  </a:moveTo>
                  <a:cubicBezTo>
                    <a:pt x="0" y="50419"/>
                    <a:pt x="50419" y="0"/>
                    <a:pt x="112649" y="0"/>
                  </a:cubicBezTo>
                  <a:lnTo>
                    <a:pt x="490982" y="0"/>
                  </a:lnTo>
                  <a:cubicBezTo>
                    <a:pt x="553212" y="0"/>
                    <a:pt x="603631" y="50419"/>
                    <a:pt x="603631" y="112649"/>
                  </a:cubicBezTo>
                  <a:lnTo>
                    <a:pt x="603631" y="490982"/>
                  </a:lnTo>
                  <a:cubicBezTo>
                    <a:pt x="603631" y="553212"/>
                    <a:pt x="553212" y="603631"/>
                    <a:pt x="490982" y="603631"/>
                  </a:cubicBezTo>
                  <a:lnTo>
                    <a:pt x="112649" y="603631"/>
                  </a:lnTo>
                  <a:cubicBezTo>
                    <a:pt x="50419" y="603631"/>
                    <a:pt x="0" y="553212"/>
                    <a:pt x="0" y="490982"/>
                  </a:cubicBezTo>
                  <a:close/>
                </a:path>
              </a:pathLst>
            </a:custGeom>
            <a:solidFill>
              <a:srgbClr val="F4D4F7"/>
            </a:solidFill>
          </p:spPr>
        </p:sp>
        <p:sp>
          <p:nvSpPr>
            <p:cNvPr id="23" name="Freeform 23"/>
            <p:cNvSpPr/>
            <p:nvPr/>
          </p:nvSpPr>
          <p:spPr>
            <a:xfrm>
              <a:off x="0" y="0"/>
              <a:ext cx="616331" cy="616331"/>
            </a:xfrm>
            <a:custGeom>
              <a:avLst/>
              <a:gdLst/>
              <a:ahLst/>
              <a:cxnLst/>
              <a:rect l="l" t="t" r="r" b="b"/>
              <a:pathLst>
                <a:path w="616331" h="616331">
                  <a:moveTo>
                    <a:pt x="0" y="118999"/>
                  </a:moveTo>
                  <a:cubicBezTo>
                    <a:pt x="0" y="53340"/>
                    <a:pt x="53340" y="0"/>
                    <a:pt x="118999" y="0"/>
                  </a:cubicBezTo>
                  <a:lnTo>
                    <a:pt x="497332" y="0"/>
                  </a:lnTo>
                  <a:lnTo>
                    <a:pt x="497332" y="6350"/>
                  </a:lnTo>
                  <a:lnTo>
                    <a:pt x="497332" y="0"/>
                  </a:lnTo>
                  <a:lnTo>
                    <a:pt x="497332" y="6350"/>
                  </a:lnTo>
                  <a:lnTo>
                    <a:pt x="497332" y="0"/>
                  </a:lnTo>
                  <a:cubicBezTo>
                    <a:pt x="563118" y="0"/>
                    <a:pt x="616331" y="53340"/>
                    <a:pt x="616331" y="118999"/>
                  </a:cubicBezTo>
                  <a:lnTo>
                    <a:pt x="609981" y="118999"/>
                  </a:lnTo>
                  <a:lnTo>
                    <a:pt x="616331" y="118999"/>
                  </a:lnTo>
                  <a:lnTo>
                    <a:pt x="616331" y="497332"/>
                  </a:lnTo>
                  <a:lnTo>
                    <a:pt x="609981" y="497332"/>
                  </a:lnTo>
                  <a:lnTo>
                    <a:pt x="616331" y="497332"/>
                  </a:lnTo>
                  <a:cubicBezTo>
                    <a:pt x="616331" y="563118"/>
                    <a:pt x="562991" y="616331"/>
                    <a:pt x="497332" y="616331"/>
                  </a:cubicBezTo>
                  <a:lnTo>
                    <a:pt x="497332" y="609981"/>
                  </a:lnTo>
                  <a:lnTo>
                    <a:pt x="497332" y="616331"/>
                  </a:lnTo>
                  <a:lnTo>
                    <a:pt x="118999" y="616331"/>
                  </a:lnTo>
                  <a:lnTo>
                    <a:pt x="118999" y="609981"/>
                  </a:lnTo>
                  <a:lnTo>
                    <a:pt x="118999" y="616331"/>
                  </a:lnTo>
                  <a:cubicBezTo>
                    <a:pt x="53340" y="616331"/>
                    <a:pt x="0" y="562991"/>
                    <a:pt x="0" y="497332"/>
                  </a:cubicBezTo>
                  <a:lnTo>
                    <a:pt x="0" y="118999"/>
                  </a:lnTo>
                  <a:lnTo>
                    <a:pt x="6350" y="118999"/>
                  </a:lnTo>
                  <a:lnTo>
                    <a:pt x="0" y="118999"/>
                  </a:lnTo>
                  <a:moveTo>
                    <a:pt x="12700" y="118999"/>
                  </a:moveTo>
                  <a:lnTo>
                    <a:pt x="12700" y="497332"/>
                  </a:lnTo>
                  <a:lnTo>
                    <a:pt x="6350" y="497332"/>
                  </a:lnTo>
                  <a:lnTo>
                    <a:pt x="12700" y="497332"/>
                  </a:lnTo>
                  <a:cubicBezTo>
                    <a:pt x="12700" y="556006"/>
                    <a:pt x="60325" y="603631"/>
                    <a:pt x="118999" y="603631"/>
                  </a:cubicBezTo>
                  <a:lnTo>
                    <a:pt x="497332" y="603631"/>
                  </a:lnTo>
                  <a:cubicBezTo>
                    <a:pt x="556006" y="603631"/>
                    <a:pt x="603631" y="556006"/>
                    <a:pt x="603631" y="497332"/>
                  </a:cubicBezTo>
                  <a:lnTo>
                    <a:pt x="603631" y="118999"/>
                  </a:lnTo>
                  <a:cubicBezTo>
                    <a:pt x="603631" y="60325"/>
                    <a:pt x="556006" y="12700"/>
                    <a:pt x="497332" y="12700"/>
                  </a:cubicBezTo>
                  <a:lnTo>
                    <a:pt x="118999" y="12700"/>
                  </a:lnTo>
                  <a:lnTo>
                    <a:pt x="118999" y="6350"/>
                  </a:lnTo>
                  <a:lnTo>
                    <a:pt x="118999" y="12700"/>
                  </a:lnTo>
                  <a:cubicBezTo>
                    <a:pt x="60325" y="12700"/>
                    <a:pt x="12700" y="60325"/>
                    <a:pt x="12700" y="118999"/>
                  </a:cubicBezTo>
                  <a:close/>
                </a:path>
              </a:pathLst>
            </a:custGeom>
            <a:solidFill>
              <a:srgbClr val="DABADD"/>
            </a:solidFill>
          </p:spPr>
        </p:sp>
      </p:grpSp>
      <p:grpSp>
        <p:nvGrpSpPr>
          <p:cNvPr id="24" name="Group 24"/>
          <p:cNvGrpSpPr/>
          <p:nvPr/>
        </p:nvGrpSpPr>
        <p:grpSpPr>
          <a:xfrm>
            <a:off x="7695356" y="2876700"/>
            <a:ext cx="186533" cy="373260"/>
            <a:chOff x="0" y="0"/>
            <a:chExt cx="189310" cy="378817"/>
          </a:xfrm>
        </p:grpSpPr>
        <p:sp>
          <p:nvSpPr>
            <p:cNvPr id="25" name="Freeform 25"/>
            <p:cNvSpPr/>
            <p:nvPr/>
          </p:nvSpPr>
          <p:spPr>
            <a:xfrm>
              <a:off x="0" y="0"/>
              <a:ext cx="189310" cy="378817"/>
            </a:xfrm>
            <a:custGeom>
              <a:avLst/>
              <a:gdLst/>
              <a:ahLst/>
              <a:cxnLst/>
              <a:rect l="l" t="t" r="r" b="b"/>
              <a:pathLst>
                <a:path w="189310" h="378817">
                  <a:moveTo>
                    <a:pt x="0" y="0"/>
                  </a:moveTo>
                  <a:lnTo>
                    <a:pt x="189310" y="0"/>
                  </a:lnTo>
                  <a:lnTo>
                    <a:pt x="189310" y="378817"/>
                  </a:lnTo>
                  <a:lnTo>
                    <a:pt x="0" y="378817"/>
                  </a:lnTo>
                  <a:close/>
                </a:path>
              </a:pathLst>
            </a:custGeom>
            <a:solidFill>
              <a:srgbClr val="000000">
                <a:alpha val="0"/>
              </a:srgbClr>
            </a:solidFill>
          </p:spPr>
        </p:sp>
        <p:sp>
          <p:nvSpPr>
            <p:cNvPr id="26" name="TextBox 26"/>
            <p:cNvSpPr txBox="1"/>
            <p:nvPr/>
          </p:nvSpPr>
          <p:spPr>
            <a:xfrm>
              <a:off x="0" y="28575"/>
              <a:ext cx="189310" cy="350242"/>
            </a:xfrm>
            <a:prstGeom prst="rect">
              <a:avLst/>
            </a:prstGeom>
          </p:spPr>
          <p:txBody>
            <a:bodyPr lIns="0" tIns="0" rIns="0" bIns="0" rtlCol="0" anchor="t"/>
            <a:lstStyle/>
            <a:p>
              <a:pPr algn="ctr">
                <a:lnSpc>
                  <a:spcPts val="2187"/>
                </a:lnSpc>
              </a:pPr>
              <a:r>
                <a:rPr lang="en-US" sz="2187" b="1" spc="-45">
                  <a:solidFill>
                    <a:srgbClr val="272525"/>
                  </a:solidFill>
                  <a:latin typeface="Arimo Bold"/>
                  <a:ea typeface="Arimo Bold"/>
                  <a:cs typeface="Arimo Bold"/>
                  <a:sym typeface="Arimo Bold"/>
                </a:rPr>
                <a:t>2</a:t>
              </a:r>
            </a:p>
          </p:txBody>
        </p:sp>
      </p:grpSp>
      <p:grpSp>
        <p:nvGrpSpPr>
          <p:cNvPr id="27" name="Group 27"/>
          <p:cNvGrpSpPr/>
          <p:nvPr/>
        </p:nvGrpSpPr>
        <p:grpSpPr>
          <a:xfrm>
            <a:off x="8216205" y="2793720"/>
            <a:ext cx="3139763" cy="343279"/>
            <a:chOff x="0" y="0"/>
            <a:chExt cx="3608188" cy="394493"/>
          </a:xfrm>
        </p:grpSpPr>
        <p:sp>
          <p:nvSpPr>
            <p:cNvPr id="28" name="Freeform 28"/>
            <p:cNvSpPr/>
            <p:nvPr/>
          </p:nvSpPr>
          <p:spPr>
            <a:xfrm>
              <a:off x="0" y="0"/>
              <a:ext cx="3608188" cy="394493"/>
            </a:xfrm>
            <a:custGeom>
              <a:avLst/>
              <a:gdLst/>
              <a:ahLst/>
              <a:cxnLst/>
              <a:rect l="l" t="t" r="r" b="b"/>
              <a:pathLst>
                <a:path w="3608188" h="394493">
                  <a:moveTo>
                    <a:pt x="0" y="0"/>
                  </a:moveTo>
                  <a:lnTo>
                    <a:pt x="3608188" y="0"/>
                  </a:lnTo>
                  <a:lnTo>
                    <a:pt x="3608188" y="394493"/>
                  </a:lnTo>
                  <a:lnTo>
                    <a:pt x="0" y="394493"/>
                  </a:lnTo>
                  <a:close/>
                </a:path>
              </a:pathLst>
            </a:custGeom>
            <a:solidFill>
              <a:srgbClr val="000000">
                <a:alpha val="0"/>
              </a:srgbClr>
            </a:solidFill>
          </p:spPr>
        </p:sp>
        <p:sp>
          <p:nvSpPr>
            <p:cNvPr id="29" name="TextBox 29"/>
            <p:cNvSpPr txBox="1"/>
            <p:nvPr/>
          </p:nvSpPr>
          <p:spPr>
            <a:xfrm>
              <a:off x="0" y="-38100"/>
              <a:ext cx="3608188" cy="432593"/>
            </a:xfrm>
            <a:prstGeom prst="rect">
              <a:avLst/>
            </a:prstGeom>
          </p:spPr>
          <p:txBody>
            <a:bodyPr lIns="0" tIns="0" rIns="0" bIns="0" rtlCol="0" anchor="t"/>
            <a:lstStyle/>
            <a:p>
              <a:pPr algn="l">
                <a:lnSpc>
                  <a:spcPts val="2312"/>
                </a:lnSpc>
              </a:pPr>
              <a:r>
                <a:rPr lang="en-US" sz="1812" b="1" spc="-37">
                  <a:solidFill>
                    <a:srgbClr val="272525"/>
                  </a:solidFill>
                  <a:latin typeface="Arimo Bold"/>
                  <a:ea typeface="Arimo Bold"/>
                  <a:cs typeface="Arimo Bold"/>
                  <a:sym typeface="Arimo Bold"/>
                </a:rPr>
                <a:t>Exploratory Data Analysis</a:t>
              </a:r>
            </a:p>
          </p:txBody>
        </p:sp>
      </p:grpSp>
      <p:grpSp>
        <p:nvGrpSpPr>
          <p:cNvPr id="30" name="Group 30"/>
          <p:cNvGrpSpPr/>
          <p:nvPr/>
        </p:nvGrpSpPr>
        <p:grpSpPr>
          <a:xfrm>
            <a:off x="8216205" y="3257699"/>
            <a:ext cx="9367540" cy="321915"/>
            <a:chOff x="0" y="0"/>
            <a:chExt cx="12490053" cy="429220"/>
          </a:xfrm>
        </p:grpSpPr>
        <p:sp>
          <p:nvSpPr>
            <p:cNvPr id="31" name="Freeform 31"/>
            <p:cNvSpPr/>
            <p:nvPr/>
          </p:nvSpPr>
          <p:spPr>
            <a:xfrm>
              <a:off x="0" y="0"/>
              <a:ext cx="12490053" cy="429220"/>
            </a:xfrm>
            <a:custGeom>
              <a:avLst/>
              <a:gdLst/>
              <a:ahLst/>
              <a:cxnLst/>
              <a:rect l="l" t="t" r="r" b="b"/>
              <a:pathLst>
                <a:path w="12490053" h="429220">
                  <a:moveTo>
                    <a:pt x="0" y="0"/>
                  </a:moveTo>
                  <a:lnTo>
                    <a:pt x="12490053" y="0"/>
                  </a:lnTo>
                  <a:lnTo>
                    <a:pt x="12490053" y="429220"/>
                  </a:lnTo>
                  <a:lnTo>
                    <a:pt x="0" y="429220"/>
                  </a:lnTo>
                  <a:close/>
                </a:path>
              </a:pathLst>
            </a:custGeom>
            <a:solidFill>
              <a:srgbClr val="000000">
                <a:alpha val="0"/>
              </a:srgbClr>
            </a:solidFill>
          </p:spPr>
        </p:sp>
        <p:sp>
          <p:nvSpPr>
            <p:cNvPr id="32" name="TextBox 32"/>
            <p:cNvSpPr txBox="1"/>
            <p:nvPr/>
          </p:nvSpPr>
          <p:spPr>
            <a:xfrm>
              <a:off x="0" y="-47625"/>
              <a:ext cx="12490053" cy="476845"/>
            </a:xfrm>
            <a:prstGeom prst="rect">
              <a:avLst/>
            </a:prstGeom>
          </p:spPr>
          <p:txBody>
            <a:bodyPr lIns="0" tIns="0" rIns="0" bIns="0" rtlCol="0" anchor="t"/>
            <a:lstStyle/>
            <a:p>
              <a:pPr algn="l">
                <a:lnSpc>
                  <a:spcPts val="2499"/>
                </a:lnSpc>
              </a:pPr>
              <a:r>
                <a:rPr lang="en-US" sz="1562" spc="-31">
                  <a:solidFill>
                    <a:srgbClr val="272525"/>
                  </a:solidFill>
                  <a:latin typeface="Source Sans Pro"/>
                  <a:ea typeface="Source Sans Pro"/>
                  <a:cs typeface="Source Sans Pro"/>
                  <a:sym typeface="Source Sans Pro"/>
                </a:rPr>
                <a:t>Analyzing and visualizing data patterns to understand its characteristics.</a:t>
              </a:r>
            </a:p>
          </p:txBody>
        </p:sp>
      </p:grpSp>
      <p:grpSp>
        <p:nvGrpSpPr>
          <p:cNvPr id="33" name="Group 33"/>
          <p:cNvGrpSpPr/>
          <p:nvPr/>
        </p:nvGrpSpPr>
        <p:grpSpPr>
          <a:xfrm>
            <a:off x="7557492" y="4002435"/>
            <a:ext cx="462260" cy="462260"/>
            <a:chOff x="0" y="0"/>
            <a:chExt cx="616347" cy="616347"/>
          </a:xfrm>
        </p:grpSpPr>
        <p:sp>
          <p:nvSpPr>
            <p:cNvPr id="34" name="Freeform 34"/>
            <p:cNvSpPr/>
            <p:nvPr/>
          </p:nvSpPr>
          <p:spPr>
            <a:xfrm>
              <a:off x="6350" y="6350"/>
              <a:ext cx="603631" cy="603631"/>
            </a:xfrm>
            <a:custGeom>
              <a:avLst/>
              <a:gdLst/>
              <a:ahLst/>
              <a:cxnLst/>
              <a:rect l="l" t="t" r="r" b="b"/>
              <a:pathLst>
                <a:path w="603631" h="603631">
                  <a:moveTo>
                    <a:pt x="0" y="112649"/>
                  </a:moveTo>
                  <a:cubicBezTo>
                    <a:pt x="0" y="50419"/>
                    <a:pt x="50419" y="0"/>
                    <a:pt x="112649" y="0"/>
                  </a:cubicBezTo>
                  <a:lnTo>
                    <a:pt x="490982" y="0"/>
                  </a:lnTo>
                  <a:cubicBezTo>
                    <a:pt x="553212" y="0"/>
                    <a:pt x="603631" y="50419"/>
                    <a:pt x="603631" y="112649"/>
                  </a:cubicBezTo>
                  <a:lnTo>
                    <a:pt x="603631" y="490982"/>
                  </a:lnTo>
                  <a:cubicBezTo>
                    <a:pt x="603631" y="553212"/>
                    <a:pt x="553212" y="603631"/>
                    <a:pt x="490982" y="603631"/>
                  </a:cubicBezTo>
                  <a:lnTo>
                    <a:pt x="112649" y="603631"/>
                  </a:lnTo>
                  <a:cubicBezTo>
                    <a:pt x="50419" y="603631"/>
                    <a:pt x="0" y="553212"/>
                    <a:pt x="0" y="490982"/>
                  </a:cubicBezTo>
                  <a:close/>
                </a:path>
              </a:pathLst>
            </a:custGeom>
            <a:solidFill>
              <a:srgbClr val="F4D4F7"/>
            </a:solidFill>
          </p:spPr>
        </p:sp>
        <p:sp>
          <p:nvSpPr>
            <p:cNvPr id="35" name="Freeform 35"/>
            <p:cNvSpPr/>
            <p:nvPr/>
          </p:nvSpPr>
          <p:spPr>
            <a:xfrm>
              <a:off x="0" y="0"/>
              <a:ext cx="616331" cy="616331"/>
            </a:xfrm>
            <a:custGeom>
              <a:avLst/>
              <a:gdLst/>
              <a:ahLst/>
              <a:cxnLst/>
              <a:rect l="l" t="t" r="r" b="b"/>
              <a:pathLst>
                <a:path w="616331" h="616331">
                  <a:moveTo>
                    <a:pt x="0" y="118999"/>
                  </a:moveTo>
                  <a:cubicBezTo>
                    <a:pt x="0" y="53340"/>
                    <a:pt x="53340" y="0"/>
                    <a:pt x="118999" y="0"/>
                  </a:cubicBezTo>
                  <a:lnTo>
                    <a:pt x="497332" y="0"/>
                  </a:lnTo>
                  <a:lnTo>
                    <a:pt x="497332" y="6350"/>
                  </a:lnTo>
                  <a:lnTo>
                    <a:pt x="497332" y="0"/>
                  </a:lnTo>
                  <a:lnTo>
                    <a:pt x="497332" y="6350"/>
                  </a:lnTo>
                  <a:lnTo>
                    <a:pt x="497332" y="0"/>
                  </a:lnTo>
                  <a:cubicBezTo>
                    <a:pt x="563118" y="0"/>
                    <a:pt x="616331" y="53340"/>
                    <a:pt x="616331" y="118999"/>
                  </a:cubicBezTo>
                  <a:lnTo>
                    <a:pt x="609981" y="118999"/>
                  </a:lnTo>
                  <a:lnTo>
                    <a:pt x="616331" y="118999"/>
                  </a:lnTo>
                  <a:lnTo>
                    <a:pt x="616331" y="497332"/>
                  </a:lnTo>
                  <a:lnTo>
                    <a:pt x="609981" y="497332"/>
                  </a:lnTo>
                  <a:lnTo>
                    <a:pt x="616331" y="497332"/>
                  </a:lnTo>
                  <a:cubicBezTo>
                    <a:pt x="616331" y="563118"/>
                    <a:pt x="562991" y="616331"/>
                    <a:pt x="497332" y="616331"/>
                  </a:cubicBezTo>
                  <a:lnTo>
                    <a:pt x="497332" y="609981"/>
                  </a:lnTo>
                  <a:lnTo>
                    <a:pt x="497332" y="616331"/>
                  </a:lnTo>
                  <a:lnTo>
                    <a:pt x="118999" y="616331"/>
                  </a:lnTo>
                  <a:lnTo>
                    <a:pt x="118999" y="609981"/>
                  </a:lnTo>
                  <a:lnTo>
                    <a:pt x="118999" y="616331"/>
                  </a:lnTo>
                  <a:cubicBezTo>
                    <a:pt x="53340" y="616331"/>
                    <a:pt x="0" y="562991"/>
                    <a:pt x="0" y="497332"/>
                  </a:cubicBezTo>
                  <a:lnTo>
                    <a:pt x="0" y="118999"/>
                  </a:lnTo>
                  <a:lnTo>
                    <a:pt x="6350" y="118999"/>
                  </a:lnTo>
                  <a:lnTo>
                    <a:pt x="0" y="118999"/>
                  </a:lnTo>
                  <a:moveTo>
                    <a:pt x="12700" y="118999"/>
                  </a:moveTo>
                  <a:lnTo>
                    <a:pt x="12700" y="497332"/>
                  </a:lnTo>
                  <a:lnTo>
                    <a:pt x="6350" y="497332"/>
                  </a:lnTo>
                  <a:lnTo>
                    <a:pt x="12700" y="497332"/>
                  </a:lnTo>
                  <a:cubicBezTo>
                    <a:pt x="12700" y="556006"/>
                    <a:pt x="60325" y="603631"/>
                    <a:pt x="118999" y="603631"/>
                  </a:cubicBezTo>
                  <a:lnTo>
                    <a:pt x="497332" y="603631"/>
                  </a:lnTo>
                  <a:cubicBezTo>
                    <a:pt x="556006" y="603631"/>
                    <a:pt x="603631" y="556006"/>
                    <a:pt x="603631" y="497332"/>
                  </a:cubicBezTo>
                  <a:lnTo>
                    <a:pt x="603631" y="118999"/>
                  </a:lnTo>
                  <a:cubicBezTo>
                    <a:pt x="603631" y="60325"/>
                    <a:pt x="556006" y="12700"/>
                    <a:pt x="497332" y="12700"/>
                  </a:cubicBezTo>
                  <a:lnTo>
                    <a:pt x="118999" y="12700"/>
                  </a:lnTo>
                  <a:lnTo>
                    <a:pt x="118999" y="6350"/>
                  </a:lnTo>
                  <a:lnTo>
                    <a:pt x="118999" y="12700"/>
                  </a:lnTo>
                  <a:cubicBezTo>
                    <a:pt x="60325" y="12700"/>
                    <a:pt x="12700" y="60325"/>
                    <a:pt x="12700" y="118999"/>
                  </a:cubicBezTo>
                  <a:close/>
                </a:path>
              </a:pathLst>
            </a:custGeom>
            <a:solidFill>
              <a:srgbClr val="DABADD"/>
            </a:solidFill>
          </p:spPr>
        </p:sp>
      </p:grpSp>
      <p:grpSp>
        <p:nvGrpSpPr>
          <p:cNvPr id="36" name="Group 36"/>
          <p:cNvGrpSpPr/>
          <p:nvPr/>
        </p:nvGrpSpPr>
        <p:grpSpPr>
          <a:xfrm>
            <a:off x="7703072" y="4050506"/>
            <a:ext cx="186534" cy="373261"/>
            <a:chOff x="0" y="0"/>
            <a:chExt cx="189310" cy="378817"/>
          </a:xfrm>
        </p:grpSpPr>
        <p:sp>
          <p:nvSpPr>
            <p:cNvPr id="37" name="Freeform 37"/>
            <p:cNvSpPr/>
            <p:nvPr/>
          </p:nvSpPr>
          <p:spPr>
            <a:xfrm>
              <a:off x="0" y="0"/>
              <a:ext cx="189310" cy="378817"/>
            </a:xfrm>
            <a:custGeom>
              <a:avLst/>
              <a:gdLst/>
              <a:ahLst/>
              <a:cxnLst/>
              <a:rect l="l" t="t" r="r" b="b"/>
              <a:pathLst>
                <a:path w="189310" h="378817">
                  <a:moveTo>
                    <a:pt x="0" y="0"/>
                  </a:moveTo>
                  <a:lnTo>
                    <a:pt x="189310" y="0"/>
                  </a:lnTo>
                  <a:lnTo>
                    <a:pt x="189310" y="378817"/>
                  </a:lnTo>
                  <a:lnTo>
                    <a:pt x="0" y="378817"/>
                  </a:lnTo>
                  <a:close/>
                </a:path>
              </a:pathLst>
            </a:custGeom>
            <a:solidFill>
              <a:srgbClr val="000000">
                <a:alpha val="0"/>
              </a:srgbClr>
            </a:solidFill>
          </p:spPr>
        </p:sp>
        <p:sp>
          <p:nvSpPr>
            <p:cNvPr id="38" name="TextBox 38"/>
            <p:cNvSpPr txBox="1"/>
            <p:nvPr/>
          </p:nvSpPr>
          <p:spPr>
            <a:xfrm>
              <a:off x="0" y="28575"/>
              <a:ext cx="189310" cy="350242"/>
            </a:xfrm>
            <a:prstGeom prst="rect">
              <a:avLst/>
            </a:prstGeom>
          </p:spPr>
          <p:txBody>
            <a:bodyPr lIns="0" tIns="0" rIns="0" bIns="0" rtlCol="0" anchor="t"/>
            <a:lstStyle/>
            <a:p>
              <a:pPr algn="ctr">
                <a:lnSpc>
                  <a:spcPts val="2187"/>
                </a:lnSpc>
              </a:pPr>
              <a:r>
                <a:rPr lang="en-US" sz="2187" b="1" spc="-45">
                  <a:solidFill>
                    <a:srgbClr val="272525"/>
                  </a:solidFill>
                  <a:latin typeface="Arimo Bold"/>
                  <a:ea typeface="Arimo Bold"/>
                  <a:cs typeface="Arimo Bold"/>
                  <a:sym typeface="Arimo Bold"/>
                </a:rPr>
                <a:t>3</a:t>
              </a:r>
            </a:p>
          </p:txBody>
        </p:sp>
      </p:grpSp>
      <p:grpSp>
        <p:nvGrpSpPr>
          <p:cNvPr id="39" name="Group 39"/>
          <p:cNvGrpSpPr/>
          <p:nvPr/>
        </p:nvGrpSpPr>
        <p:grpSpPr>
          <a:xfrm>
            <a:off x="8216205" y="4007198"/>
            <a:ext cx="2367557" cy="295870"/>
            <a:chOff x="0" y="0"/>
            <a:chExt cx="3156743" cy="394493"/>
          </a:xfrm>
        </p:grpSpPr>
        <p:sp>
          <p:nvSpPr>
            <p:cNvPr id="40" name="Freeform 40"/>
            <p:cNvSpPr/>
            <p:nvPr/>
          </p:nvSpPr>
          <p:spPr>
            <a:xfrm>
              <a:off x="0" y="0"/>
              <a:ext cx="3156743" cy="394493"/>
            </a:xfrm>
            <a:custGeom>
              <a:avLst/>
              <a:gdLst/>
              <a:ahLst/>
              <a:cxnLst/>
              <a:rect l="l" t="t" r="r" b="b"/>
              <a:pathLst>
                <a:path w="3156743" h="394493">
                  <a:moveTo>
                    <a:pt x="0" y="0"/>
                  </a:moveTo>
                  <a:lnTo>
                    <a:pt x="3156743" y="0"/>
                  </a:lnTo>
                  <a:lnTo>
                    <a:pt x="3156743" y="394493"/>
                  </a:lnTo>
                  <a:lnTo>
                    <a:pt x="0" y="394493"/>
                  </a:lnTo>
                  <a:close/>
                </a:path>
              </a:pathLst>
            </a:custGeom>
            <a:solidFill>
              <a:srgbClr val="000000">
                <a:alpha val="0"/>
              </a:srgbClr>
            </a:solidFill>
          </p:spPr>
        </p:sp>
        <p:sp>
          <p:nvSpPr>
            <p:cNvPr id="41" name="TextBox 41"/>
            <p:cNvSpPr txBox="1"/>
            <p:nvPr/>
          </p:nvSpPr>
          <p:spPr>
            <a:xfrm>
              <a:off x="0" y="-38100"/>
              <a:ext cx="3156743" cy="432593"/>
            </a:xfrm>
            <a:prstGeom prst="rect">
              <a:avLst/>
            </a:prstGeom>
          </p:spPr>
          <p:txBody>
            <a:bodyPr lIns="0" tIns="0" rIns="0" bIns="0" rtlCol="0" anchor="t"/>
            <a:lstStyle/>
            <a:p>
              <a:pPr algn="l">
                <a:lnSpc>
                  <a:spcPts val="2312"/>
                </a:lnSpc>
              </a:pPr>
              <a:r>
                <a:rPr lang="en-US" sz="1812" b="1" spc="-37">
                  <a:solidFill>
                    <a:srgbClr val="272525"/>
                  </a:solidFill>
                  <a:latin typeface="Arimo Bold"/>
                  <a:ea typeface="Arimo Bold"/>
                  <a:cs typeface="Arimo Bold"/>
                  <a:sym typeface="Arimo Bold"/>
                </a:rPr>
                <a:t>Preprocessing</a:t>
              </a:r>
            </a:p>
          </p:txBody>
        </p:sp>
      </p:grpSp>
      <p:grpSp>
        <p:nvGrpSpPr>
          <p:cNvPr id="42" name="Group 42"/>
          <p:cNvGrpSpPr/>
          <p:nvPr/>
        </p:nvGrpSpPr>
        <p:grpSpPr>
          <a:xfrm>
            <a:off x="8216205" y="4423768"/>
            <a:ext cx="9367540" cy="321915"/>
            <a:chOff x="0" y="0"/>
            <a:chExt cx="12490053" cy="429220"/>
          </a:xfrm>
        </p:grpSpPr>
        <p:sp>
          <p:nvSpPr>
            <p:cNvPr id="43" name="Freeform 43"/>
            <p:cNvSpPr/>
            <p:nvPr/>
          </p:nvSpPr>
          <p:spPr>
            <a:xfrm>
              <a:off x="0" y="0"/>
              <a:ext cx="12490053" cy="429220"/>
            </a:xfrm>
            <a:custGeom>
              <a:avLst/>
              <a:gdLst/>
              <a:ahLst/>
              <a:cxnLst/>
              <a:rect l="l" t="t" r="r" b="b"/>
              <a:pathLst>
                <a:path w="12490053" h="429220">
                  <a:moveTo>
                    <a:pt x="0" y="0"/>
                  </a:moveTo>
                  <a:lnTo>
                    <a:pt x="12490053" y="0"/>
                  </a:lnTo>
                  <a:lnTo>
                    <a:pt x="12490053" y="429220"/>
                  </a:lnTo>
                  <a:lnTo>
                    <a:pt x="0" y="429220"/>
                  </a:lnTo>
                  <a:close/>
                </a:path>
              </a:pathLst>
            </a:custGeom>
            <a:solidFill>
              <a:srgbClr val="000000">
                <a:alpha val="0"/>
              </a:srgbClr>
            </a:solidFill>
          </p:spPr>
        </p:sp>
        <p:sp>
          <p:nvSpPr>
            <p:cNvPr id="44" name="TextBox 44"/>
            <p:cNvSpPr txBox="1"/>
            <p:nvPr/>
          </p:nvSpPr>
          <p:spPr>
            <a:xfrm>
              <a:off x="0" y="-47625"/>
              <a:ext cx="12490053" cy="476845"/>
            </a:xfrm>
            <a:prstGeom prst="rect">
              <a:avLst/>
            </a:prstGeom>
          </p:spPr>
          <p:txBody>
            <a:bodyPr lIns="0" tIns="0" rIns="0" bIns="0" rtlCol="0" anchor="t"/>
            <a:lstStyle/>
            <a:p>
              <a:pPr algn="l">
                <a:lnSpc>
                  <a:spcPts val="2499"/>
                </a:lnSpc>
              </a:pPr>
              <a:r>
                <a:rPr lang="en-US" sz="1562" spc="-31">
                  <a:solidFill>
                    <a:srgbClr val="272525"/>
                  </a:solidFill>
                  <a:latin typeface="Source Sans Pro"/>
                  <a:ea typeface="Source Sans Pro"/>
                  <a:cs typeface="Source Sans Pro"/>
                  <a:sym typeface="Source Sans Pro"/>
                </a:rPr>
                <a:t>Preparing and cleaning data to enhance its quality and suitability.</a:t>
              </a:r>
            </a:p>
          </p:txBody>
        </p:sp>
      </p:grpSp>
      <p:grpSp>
        <p:nvGrpSpPr>
          <p:cNvPr id="45" name="Group 45"/>
          <p:cNvGrpSpPr/>
          <p:nvPr/>
        </p:nvGrpSpPr>
        <p:grpSpPr>
          <a:xfrm>
            <a:off x="7557492" y="5168504"/>
            <a:ext cx="462260" cy="462260"/>
            <a:chOff x="0" y="0"/>
            <a:chExt cx="616347" cy="616347"/>
          </a:xfrm>
        </p:grpSpPr>
        <p:sp>
          <p:nvSpPr>
            <p:cNvPr id="46" name="Freeform 46"/>
            <p:cNvSpPr/>
            <p:nvPr/>
          </p:nvSpPr>
          <p:spPr>
            <a:xfrm>
              <a:off x="6350" y="6350"/>
              <a:ext cx="603631" cy="603631"/>
            </a:xfrm>
            <a:custGeom>
              <a:avLst/>
              <a:gdLst/>
              <a:ahLst/>
              <a:cxnLst/>
              <a:rect l="l" t="t" r="r" b="b"/>
              <a:pathLst>
                <a:path w="603631" h="603631">
                  <a:moveTo>
                    <a:pt x="0" y="112649"/>
                  </a:moveTo>
                  <a:cubicBezTo>
                    <a:pt x="0" y="50419"/>
                    <a:pt x="50419" y="0"/>
                    <a:pt x="112649" y="0"/>
                  </a:cubicBezTo>
                  <a:lnTo>
                    <a:pt x="490982" y="0"/>
                  </a:lnTo>
                  <a:cubicBezTo>
                    <a:pt x="553212" y="0"/>
                    <a:pt x="603631" y="50419"/>
                    <a:pt x="603631" y="112649"/>
                  </a:cubicBezTo>
                  <a:lnTo>
                    <a:pt x="603631" y="490982"/>
                  </a:lnTo>
                  <a:cubicBezTo>
                    <a:pt x="603631" y="553212"/>
                    <a:pt x="553212" y="603631"/>
                    <a:pt x="490982" y="603631"/>
                  </a:cubicBezTo>
                  <a:lnTo>
                    <a:pt x="112649" y="603631"/>
                  </a:lnTo>
                  <a:cubicBezTo>
                    <a:pt x="50419" y="603631"/>
                    <a:pt x="0" y="553212"/>
                    <a:pt x="0" y="490982"/>
                  </a:cubicBezTo>
                  <a:close/>
                </a:path>
              </a:pathLst>
            </a:custGeom>
            <a:solidFill>
              <a:srgbClr val="F4D4F7"/>
            </a:solidFill>
          </p:spPr>
        </p:sp>
        <p:sp>
          <p:nvSpPr>
            <p:cNvPr id="47" name="Freeform 47"/>
            <p:cNvSpPr/>
            <p:nvPr/>
          </p:nvSpPr>
          <p:spPr>
            <a:xfrm>
              <a:off x="0" y="0"/>
              <a:ext cx="616331" cy="616331"/>
            </a:xfrm>
            <a:custGeom>
              <a:avLst/>
              <a:gdLst/>
              <a:ahLst/>
              <a:cxnLst/>
              <a:rect l="l" t="t" r="r" b="b"/>
              <a:pathLst>
                <a:path w="616331" h="616331">
                  <a:moveTo>
                    <a:pt x="0" y="118999"/>
                  </a:moveTo>
                  <a:cubicBezTo>
                    <a:pt x="0" y="53340"/>
                    <a:pt x="53340" y="0"/>
                    <a:pt x="118999" y="0"/>
                  </a:cubicBezTo>
                  <a:lnTo>
                    <a:pt x="497332" y="0"/>
                  </a:lnTo>
                  <a:lnTo>
                    <a:pt x="497332" y="6350"/>
                  </a:lnTo>
                  <a:lnTo>
                    <a:pt x="497332" y="0"/>
                  </a:lnTo>
                  <a:lnTo>
                    <a:pt x="497332" y="6350"/>
                  </a:lnTo>
                  <a:lnTo>
                    <a:pt x="497332" y="0"/>
                  </a:lnTo>
                  <a:cubicBezTo>
                    <a:pt x="563118" y="0"/>
                    <a:pt x="616331" y="53340"/>
                    <a:pt x="616331" y="118999"/>
                  </a:cubicBezTo>
                  <a:lnTo>
                    <a:pt x="609981" y="118999"/>
                  </a:lnTo>
                  <a:lnTo>
                    <a:pt x="616331" y="118999"/>
                  </a:lnTo>
                  <a:lnTo>
                    <a:pt x="616331" y="497332"/>
                  </a:lnTo>
                  <a:lnTo>
                    <a:pt x="609981" y="497332"/>
                  </a:lnTo>
                  <a:lnTo>
                    <a:pt x="616331" y="497332"/>
                  </a:lnTo>
                  <a:cubicBezTo>
                    <a:pt x="616331" y="563118"/>
                    <a:pt x="562991" y="616331"/>
                    <a:pt x="497332" y="616331"/>
                  </a:cubicBezTo>
                  <a:lnTo>
                    <a:pt x="497332" y="609981"/>
                  </a:lnTo>
                  <a:lnTo>
                    <a:pt x="497332" y="616331"/>
                  </a:lnTo>
                  <a:lnTo>
                    <a:pt x="118999" y="616331"/>
                  </a:lnTo>
                  <a:lnTo>
                    <a:pt x="118999" y="609981"/>
                  </a:lnTo>
                  <a:lnTo>
                    <a:pt x="118999" y="616331"/>
                  </a:lnTo>
                  <a:cubicBezTo>
                    <a:pt x="53340" y="616331"/>
                    <a:pt x="0" y="562991"/>
                    <a:pt x="0" y="497332"/>
                  </a:cubicBezTo>
                  <a:lnTo>
                    <a:pt x="0" y="118999"/>
                  </a:lnTo>
                  <a:lnTo>
                    <a:pt x="6350" y="118999"/>
                  </a:lnTo>
                  <a:lnTo>
                    <a:pt x="0" y="118999"/>
                  </a:lnTo>
                  <a:moveTo>
                    <a:pt x="12700" y="118999"/>
                  </a:moveTo>
                  <a:lnTo>
                    <a:pt x="12700" y="497332"/>
                  </a:lnTo>
                  <a:lnTo>
                    <a:pt x="6350" y="497332"/>
                  </a:lnTo>
                  <a:lnTo>
                    <a:pt x="12700" y="497332"/>
                  </a:lnTo>
                  <a:cubicBezTo>
                    <a:pt x="12700" y="556006"/>
                    <a:pt x="60325" y="603631"/>
                    <a:pt x="118999" y="603631"/>
                  </a:cubicBezTo>
                  <a:lnTo>
                    <a:pt x="497332" y="603631"/>
                  </a:lnTo>
                  <a:cubicBezTo>
                    <a:pt x="556006" y="603631"/>
                    <a:pt x="603631" y="556006"/>
                    <a:pt x="603631" y="497332"/>
                  </a:cubicBezTo>
                  <a:lnTo>
                    <a:pt x="603631" y="118999"/>
                  </a:lnTo>
                  <a:cubicBezTo>
                    <a:pt x="603631" y="60325"/>
                    <a:pt x="556006" y="12700"/>
                    <a:pt x="497332" y="12700"/>
                  </a:cubicBezTo>
                  <a:lnTo>
                    <a:pt x="118999" y="12700"/>
                  </a:lnTo>
                  <a:lnTo>
                    <a:pt x="118999" y="6350"/>
                  </a:lnTo>
                  <a:lnTo>
                    <a:pt x="118999" y="12700"/>
                  </a:lnTo>
                  <a:cubicBezTo>
                    <a:pt x="60325" y="12700"/>
                    <a:pt x="12700" y="60325"/>
                    <a:pt x="12700" y="118999"/>
                  </a:cubicBezTo>
                  <a:close/>
                </a:path>
              </a:pathLst>
            </a:custGeom>
            <a:solidFill>
              <a:srgbClr val="DABADD"/>
            </a:solidFill>
          </p:spPr>
        </p:sp>
      </p:grpSp>
      <p:grpSp>
        <p:nvGrpSpPr>
          <p:cNvPr id="48" name="Group 48"/>
          <p:cNvGrpSpPr/>
          <p:nvPr/>
        </p:nvGrpSpPr>
        <p:grpSpPr>
          <a:xfrm>
            <a:off x="7673081" y="5207645"/>
            <a:ext cx="246517" cy="493290"/>
            <a:chOff x="0" y="0"/>
            <a:chExt cx="189310" cy="378817"/>
          </a:xfrm>
        </p:grpSpPr>
        <p:sp>
          <p:nvSpPr>
            <p:cNvPr id="49" name="Freeform 49"/>
            <p:cNvSpPr/>
            <p:nvPr/>
          </p:nvSpPr>
          <p:spPr>
            <a:xfrm>
              <a:off x="0" y="0"/>
              <a:ext cx="189310" cy="378817"/>
            </a:xfrm>
            <a:custGeom>
              <a:avLst/>
              <a:gdLst/>
              <a:ahLst/>
              <a:cxnLst/>
              <a:rect l="l" t="t" r="r" b="b"/>
              <a:pathLst>
                <a:path w="189310" h="378817">
                  <a:moveTo>
                    <a:pt x="0" y="0"/>
                  </a:moveTo>
                  <a:lnTo>
                    <a:pt x="189310" y="0"/>
                  </a:lnTo>
                  <a:lnTo>
                    <a:pt x="189310" y="378817"/>
                  </a:lnTo>
                  <a:lnTo>
                    <a:pt x="0" y="378817"/>
                  </a:lnTo>
                  <a:close/>
                </a:path>
              </a:pathLst>
            </a:custGeom>
            <a:solidFill>
              <a:srgbClr val="000000">
                <a:alpha val="0"/>
              </a:srgbClr>
            </a:solidFill>
          </p:spPr>
        </p:sp>
        <p:sp>
          <p:nvSpPr>
            <p:cNvPr id="50" name="TextBox 50"/>
            <p:cNvSpPr txBox="1"/>
            <p:nvPr/>
          </p:nvSpPr>
          <p:spPr>
            <a:xfrm>
              <a:off x="0" y="28575"/>
              <a:ext cx="189310" cy="350242"/>
            </a:xfrm>
            <a:prstGeom prst="rect">
              <a:avLst/>
            </a:prstGeom>
          </p:spPr>
          <p:txBody>
            <a:bodyPr lIns="0" tIns="0" rIns="0" bIns="0" rtlCol="0" anchor="t"/>
            <a:lstStyle/>
            <a:p>
              <a:pPr algn="ctr">
                <a:lnSpc>
                  <a:spcPts val="2187"/>
                </a:lnSpc>
              </a:pPr>
              <a:r>
                <a:rPr lang="en-US" sz="2187" b="1" spc="-45">
                  <a:solidFill>
                    <a:srgbClr val="272525"/>
                  </a:solidFill>
                  <a:latin typeface="Arimo Bold"/>
                  <a:ea typeface="Arimo Bold"/>
                  <a:cs typeface="Arimo Bold"/>
                  <a:sym typeface="Arimo Bold"/>
                </a:rPr>
                <a:t>4</a:t>
              </a:r>
            </a:p>
          </p:txBody>
        </p:sp>
      </p:grpSp>
      <p:grpSp>
        <p:nvGrpSpPr>
          <p:cNvPr id="51" name="Group 51"/>
          <p:cNvGrpSpPr/>
          <p:nvPr/>
        </p:nvGrpSpPr>
        <p:grpSpPr>
          <a:xfrm>
            <a:off x="8216205" y="5173266"/>
            <a:ext cx="2367557" cy="295870"/>
            <a:chOff x="0" y="0"/>
            <a:chExt cx="3156743" cy="394493"/>
          </a:xfrm>
        </p:grpSpPr>
        <p:sp>
          <p:nvSpPr>
            <p:cNvPr id="52" name="Freeform 52"/>
            <p:cNvSpPr/>
            <p:nvPr/>
          </p:nvSpPr>
          <p:spPr>
            <a:xfrm>
              <a:off x="0" y="0"/>
              <a:ext cx="3156743" cy="394493"/>
            </a:xfrm>
            <a:custGeom>
              <a:avLst/>
              <a:gdLst/>
              <a:ahLst/>
              <a:cxnLst/>
              <a:rect l="l" t="t" r="r" b="b"/>
              <a:pathLst>
                <a:path w="3156743" h="394493">
                  <a:moveTo>
                    <a:pt x="0" y="0"/>
                  </a:moveTo>
                  <a:lnTo>
                    <a:pt x="3156743" y="0"/>
                  </a:lnTo>
                  <a:lnTo>
                    <a:pt x="3156743" y="394493"/>
                  </a:lnTo>
                  <a:lnTo>
                    <a:pt x="0" y="394493"/>
                  </a:lnTo>
                  <a:close/>
                </a:path>
              </a:pathLst>
            </a:custGeom>
            <a:solidFill>
              <a:srgbClr val="000000">
                <a:alpha val="0"/>
              </a:srgbClr>
            </a:solidFill>
          </p:spPr>
        </p:sp>
        <p:sp>
          <p:nvSpPr>
            <p:cNvPr id="53" name="TextBox 53"/>
            <p:cNvSpPr txBox="1"/>
            <p:nvPr/>
          </p:nvSpPr>
          <p:spPr>
            <a:xfrm>
              <a:off x="0" y="-38100"/>
              <a:ext cx="3156743" cy="432593"/>
            </a:xfrm>
            <a:prstGeom prst="rect">
              <a:avLst/>
            </a:prstGeom>
          </p:spPr>
          <p:txBody>
            <a:bodyPr lIns="0" tIns="0" rIns="0" bIns="0" rtlCol="0" anchor="t"/>
            <a:lstStyle/>
            <a:p>
              <a:pPr algn="l">
                <a:lnSpc>
                  <a:spcPts val="2312"/>
                </a:lnSpc>
              </a:pPr>
              <a:r>
                <a:rPr lang="en-US" sz="1812" b="1" spc="-37">
                  <a:solidFill>
                    <a:srgbClr val="272525"/>
                  </a:solidFill>
                  <a:latin typeface="Arimo Bold"/>
                  <a:ea typeface="Arimo Bold"/>
                  <a:cs typeface="Arimo Bold"/>
                  <a:sym typeface="Arimo Bold"/>
                </a:rPr>
                <a:t>Split Train &amp; Test Data</a:t>
              </a:r>
            </a:p>
          </p:txBody>
        </p:sp>
      </p:grpSp>
      <p:grpSp>
        <p:nvGrpSpPr>
          <p:cNvPr id="54" name="Group 54"/>
          <p:cNvGrpSpPr/>
          <p:nvPr/>
        </p:nvGrpSpPr>
        <p:grpSpPr>
          <a:xfrm>
            <a:off x="8216205" y="5589835"/>
            <a:ext cx="9367540" cy="321915"/>
            <a:chOff x="0" y="0"/>
            <a:chExt cx="12490053" cy="429220"/>
          </a:xfrm>
        </p:grpSpPr>
        <p:sp>
          <p:nvSpPr>
            <p:cNvPr id="55" name="Freeform 55"/>
            <p:cNvSpPr/>
            <p:nvPr/>
          </p:nvSpPr>
          <p:spPr>
            <a:xfrm>
              <a:off x="0" y="0"/>
              <a:ext cx="12490053" cy="429220"/>
            </a:xfrm>
            <a:custGeom>
              <a:avLst/>
              <a:gdLst/>
              <a:ahLst/>
              <a:cxnLst/>
              <a:rect l="l" t="t" r="r" b="b"/>
              <a:pathLst>
                <a:path w="12490053" h="429220">
                  <a:moveTo>
                    <a:pt x="0" y="0"/>
                  </a:moveTo>
                  <a:lnTo>
                    <a:pt x="12490053" y="0"/>
                  </a:lnTo>
                  <a:lnTo>
                    <a:pt x="12490053" y="429220"/>
                  </a:lnTo>
                  <a:lnTo>
                    <a:pt x="0" y="429220"/>
                  </a:lnTo>
                  <a:close/>
                </a:path>
              </a:pathLst>
            </a:custGeom>
            <a:solidFill>
              <a:srgbClr val="000000">
                <a:alpha val="0"/>
              </a:srgbClr>
            </a:solidFill>
          </p:spPr>
        </p:sp>
        <p:sp>
          <p:nvSpPr>
            <p:cNvPr id="56" name="TextBox 56"/>
            <p:cNvSpPr txBox="1"/>
            <p:nvPr/>
          </p:nvSpPr>
          <p:spPr>
            <a:xfrm>
              <a:off x="0" y="-47625"/>
              <a:ext cx="12490053" cy="476845"/>
            </a:xfrm>
            <a:prstGeom prst="rect">
              <a:avLst/>
            </a:prstGeom>
          </p:spPr>
          <p:txBody>
            <a:bodyPr lIns="0" tIns="0" rIns="0" bIns="0" rtlCol="0" anchor="t"/>
            <a:lstStyle/>
            <a:p>
              <a:pPr algn="l">
                <a:lnSpc>
                  <a:spcPts val="2499"/>
                </a:lnSpc>
              </a:pPr>
              <a:r>
                <a:rPr lang="en-US" sz="1562" spc="-31">
                  <a:solidFill>
                    <a:srgbClr val="272525"/>
                  </a:solidFill>
                  <a:latin typeface="Source Sans Pro"/>
                  <a:ea typeface="Source Sans Pro"/>
                  <a:cs typeface="Source Sans Pro"/>
                  <a:sym typeface="Source Sans Pro"/>
                </a:rPr>
                <a:t>Dividing the dataset into training and testing sets to evaluate.</a:t>
              </a:r>
            </a:p>
          </p:txBody>
        </p:sp>
      </p:grpSp>
      <p:grpSp>
        <p:nvGrpSpPr>
          <p:cNvPr id="57" name="Group 57"/>
          <p:cNvGrpSpPr/>
          <p:nvPr/>
        </p:nvGrpSpPr>
        <p:grpSpPr>
          <a:xfrm>
            <a:off x="7557492" y="6334571"/>
            <a:ext cx="462260" cy="462260"/>
            <a:chOff x="0" y="0"/>
            <a:chExt cx="616347" cy="616347"/>
          </a:xfrm>
        </p:grpSpPr>
        <p:sp>
          <p:nvSpPr>
            <p:cNvPr id="58" name="Freeform 58"/>
            <p:cNvSpPr/>
            <p:nvPr/>
          </p:nvSpPr>
          <p:spPr>
            <a:xfrm>
              <a:off x="6350" y="6350"/>
              <a:ext cx="603631" cy="603631"/>
            </a:xfrm>
            <a:custGeom>
              <a:avLst/>
              <a:gdLst/>
              <a:ahLst/>
              <a:cxnLst/>
              <a:rect l="l" t="t" r="r" b="b"/>
              <a:pathLst>
                <a:path w="603631" h="603631">
                  <a:moveTo>
                    <a:pt x="0" y="112649"/>
                  </a:moveTo>
                  <a:cubicBezTo>
                    <a:pt x="0" y="50419"/>
                    <a:pt x="50419" y="0"/>
                    <a:pt x="112649" y="0"/>
                  </a:cubicBezTo>
                  <a:lnTo>
                    <a:pt x="490982" y="0"/>
                  </a:lnTo>
                  <a:cubicBezTo>
                    <a:pt x="553212" y="0"/>
                    <a:pt x="603631" y="50419"/>
                    <a:pt x="603631" y="112649"/>
                  </a:cubicBezTo>
                  <a:lnTo>
                    <a:pt x="603631" y="490982"/>
                  </a:lnTo>
                  <a:cubicBezTo>
                    <a:pt x="603631" y="553212"/>
                    <a:pt x="553212" y="603631"/>
                    <a:pt x="490982" y="603631"/>
                  </a:cubicBezTo>
                  <a:lnTo>
                    <a:pt x="112649" y="603631"/>
                  </a:lnTo>
                  <a:cubicBezTo>
                    <a:pt x="50419" y="603631"/>
                    <a:pt x="0" y="553212"/>
                    <a:pt x="0" y="490982"/>
                  </a:cubicBezTo>
                  <a:close/>
                </a:path>
              </a:pathLst>
            </a:custGeom>
            <a:solidFill>
              <a:srgbClr val="F4D4F7"/>
            </a:solidFill>
          </p:spPr>
        </p:sp>
        <p:sp>
          <p:nvSpPr>
            <p:cNvPr id="59" name="Freeform 59"/>
            <p:cNvSpPr/>
            <p:nvPr/>
          </p:nvSpPr>
          <p:spPr>
            <a:xfrm>
              <a:off x="0" y="0"/>
              <a:ext cx="616331" cy="616331"/>
            </a:xfrm>
            <a:custGeom>
              <a:avLst/>
              <a:gdLst/>
              <a:ahLst/>
              <a:cxnLst/>
              <a:rect l="l" t="t" r="r" b="b"/>
              <a:pathLst>
                <a:path w="616331" h="616331">
                  <a:moveTo>
                    <a:pt x="0" y="118999"/>
                  </a:moveTo>
                  <a:cubicBezTo>
                    <a:pt x="0" y="53340"/>
                    <a:pt x="53340" y="0"/>
                    <a:pt x="118999" y="0"/>
                  </a:cubicBezTo>
                  <a:lnTo>
                    <a:pt x="497332" y="0"/>
                  </a:lnTo>
                  <a:lnTo>
                    <a:pt x="497332" y="6350"/>
                  </a:lnTo>
                  <a:lnTo>
                    <a:pt x="497332" y="0"/>
                  </a:lnTo>
                  <a:lnTo>
                    <a:pt x="497332" y="6350"/>
                  </a:lnTo>
                  <a:lnTo>
                    <a:pt x="497332" y="0"/>
                  </a:lnTo>
                  <a:cubicBezTo>
                    <a:pt x="563118" y="0"/>
                    <a:pt x="616331" y="53340"/>
                    <a:pt x="616331" y="118999"/>
                  </a:cubicBezTo>
                  <a:lnTo>
                    <a:pt x="609981" y="118999"/>
                  </a:lnTo>
                  <a:lnTo>
                    <a:pt x="616331" y="118999"/>
                  </a:lnTo>
                  <a:lnTo>
                    <a:pt x="616331" y="497332"/>
                  </a:lnTo>
                  <a:lnTo>
                    <a:pt x="609981" y="497332"/>
                  </a:lnTo>
                  <a:lnTo>
                    <a:pt x="616331" y="497332"/>
                  </a:lnTo>
                  <a:cubicBezTo>
                    <a:pt x="616331" y="563118"/>
                    <a:pt x="562991" y="616331"/>
                    <a:pt x="497332" y="616331"/>
                  </a:cubicBezTo>
                  <a:lnTo>
                    <a:pt x="497332" y="609981"/>
                  </a:lnTo>
                  <a:lnTo>
                    <a:pt x="497332" y="616331"/>
                  </a:lnTo>
                  <a:lnTo>
                    <a:pt x="118999" y="616331"/>
                  </a:lnTo>
                  <a:lnTo>
                    <a:pt x="118999" y="609981"/>
                  </a:lnTo>
                  <a:lnTo>
                    <a:pt x="118999" y="616331"/>
                  </a:lnTo>
                  <a:cubicBezTo>
                    <a:pt x="53340" y="616331"/>
                    <a:pt x="0" y="562991"/>
                    <a:pt x="0" y="497332"/>
                  </a:cubicBezTo>
                  <a:lnTo>
                    <a:pt x="0" y="118999"/>
                  </a:lnTo>
                  <a:lnTo>
                    <a:pt x="6350" y="118999"/>
                  </a:lnTo>
                  <a:lnTo>
                    <a:pt x="0" y="118999"/>
                  </a:lnTo>
                  <a:moveTo>
                    <a:pt x="12700" y="118999"/>
                  </a:moveTo>
                  <a:lnTo>
                    <a:pt x="12700" y="497332"/>
                  </a:lnTo>
                  <a:lnTo>
                    <a:pt x="6350" y="497332"/>
                  </a:lnTo>
                  <a:lnTo>
                    <a:pt x="12700" y="497332"/>
                  </a:lnTo>
                  <a:cubicBezTo>
                    <a:pt x="12700" y="556006"/>
                    <a:pt x="60325" y="603631"/>
                    <a:pt x="118999" y="603631"/>
                  </a:cubicBezTo>
                  <a:lnTo>
                    <a:pt x="497332" y="603631"/>
                  </a:lnTo>
                  <a:cubicBezTo>
                    <a:pt x="556006" y="603631"/>
                    <a:pt x="603631" y="556006"/>
                    <a:pt x="603631" y="497332"/>
                  </a:cubicBezTo>
                  <a:lnTo>
                    <a:pt x="603631" y="118999"/>
                  </a:lnTo>
                  <a:cubicBezTo>
                    <a:pt x="603631" y="60325"/>
                    <a:pt x="556006" y="12700"/>
                    <a:pt x="497332" y="12700"/>
                  </a:cubicBezTo>
                  <a:lnTo>
                    <a:pt x="118999" y="12700"/>
                  </a:lnTo>
                  <a:lnTo>
                    <a:pt x="118999" y="6350"/>
                  </a:lnTo>
                  <a:lnTo>
                    <a:pt x="118999" y="12700"/>
                  </a:lnTo>
                  <a:cubicBezTo>
                    <a:pt x="60325" y="12700"/>
                    <a:pt x="12700" y="60325"/>
                    <a:pt x="12700" y="118999"/>
                  </a:cubicBezTo>
                  <a:close/>
                </a:path>
              </a:pathLst>
            </a:custGeom>
            <a:solidFill>
              <a:srgbClr val="DABADD"/>
            </a:solidFill>
          </p:spPr>
        </p:sp>
      </p:grpSp>
      <p:grpSp>
        <p:nvGrpSpPr>
          <p:cNvPr id="60" name="Group 60"/>
          <p:cNvGrpSpPr/>
          <p:nvPr/>
        </p:nvGrpSpPr>
        <p:grpSpPr>
          <a:xfrm>
            <a:off x="7673081" y="6379071"/>
            <a:ext cx="186533" cy="373260"/>
            <a:chOff x="0" y="0"/>
            <a:chExt cx="189310" cy="378817"/>
          </a:xfrm>
        </p:grpSpPr>
        <p:sp>
          <p:nvSpPr>
            <p:cNvPr id="61" name="Freeform 61"/>
            <p:cNvSpPr/>
            <p:nvPr/>
          </p:nvSpPr>
          <p:spPr>
            <a:xfrm>
              <a:off x="0" y="0"/>
              <a:ext cx="189310" cy="378817"/>
            </a:xfrm>
            <a:custGeom>
              <a:avLst/>
              <a:gdLst/>
              <a:ahLst/>
              <a:cxnLst/>
              <a:rect l="l" t="t" r="r" b="b"/>
              <a:pathLst>
                <a:path w="189310" h="378817">
                  <a:moveTo>
                    <a:pt x="0" y="0"/>
                  </a:moveTo>
                  <a:lnTo>
                    <a:pt x="189310" y="0"/>
                  </a:lnTo>
                  <a:lnTo>
                    <a:pt x="189310" y="378817"/>
                  </a:lnTo>
                  <a:lnTo>
                    <a:pt x="0" y="378817"/>
                  </a:lnTo>
                  <a:close/>
                </a:path>
              </a:pathLst>
            </a:custGeom>
            <a:solidFill>
              <a:srgbClr val="000000">
                <a:alpha val="0"/>
              </a:srgbClr>
            </a:solidFill>
          </p:spPr>
        </p:sp>
        <p:sp>
          <p:nvSpPr>
            <p:cNvPr id="62" name="TextBox 62"/>
            <p:cNvSpPr txBox="1"/>
            <p:nvPr/>
          </p:nvSpPr>
          <p:spPr>
            <a:xfrm>
              <a:off x="0" y="28575"/>
              <a:ext cx="189310" cy="350242"/>
            </a:xfrm>
            <a:prstGeom prst="rect">
              <a:avLst/>
            </a:prstGeom>
          </p:spPr>
          <p:txBody>
            <a:bodyPr lIns="0" tIns="0" rIns="0" bIns="0" rtlCol="0" anchor="t"/>
            <a:lstStyle/>
            <a:p>
              <a:pPr algn="ctr">
                <a:lnSpc>
                  <a:spcPts val="2187"/>
                </a:lnSpc>
              </a:pPr>
              <a:r>
                <a:rPr lang="en-US" sz="2187" b="1" spc="-45">
                  <a:solidFill>
                    <a:srgbClr val="272525"/>
                  </a:solidFill>
                  <a:latin typeface="Arimo Bold"/>
                  <a:ea typeface="Arimo Bold"/>
                  <a:cs typeface="Arimo Bold"/>
                  <a:sym typeface="Arimo Bold"/>
                </a:rPr>
                <a:t>5</a:t>
              </a:r>
            </a:p>
          </p:txBody>
        </p:sp>
      </p:grpSp>
      <p:grpSp>
        <p:nvGrpSpPr>
          <p:cNvPr id="63" name="Group 63"/>
          <p:cNvGrpSpPr/>
          <p:nvPr/>
        </p:nvGrpSpPr>
        <p:grpSpPr>
          <a:xfrm>
            <a:off x="8216204" y="6310759"/>
            <a:ext cx="3899595" cy="357633"/>
            <a:chOff x="-1" y="-38100"/>
            <a:chExt cx="5199461" cy="476844"/>
          </a:xfrm>
        </p:grpSpPr>
        <p:sp>
          <p:nvSpPr>
            <p:cNvPr id="64" name="Freeform 64"/>
            <p:cNvSpPr/>
            <p:nvPr/>
          </p:nvSpPr>
          <p:spPr>
            <a:xfrm>
              <a:off x="0" y="0"/>
              <a:ext cx="4695230" cy="394493"/>
            </a:xfrm>
            <a:custGeom>
              <a:avLst/>
              <a:gdLst/>
              <a:ahLst/>
              <a:cxnLst/>
              <a:rect l="l" t="t" r="r" b="b"/>
              <a:pathLst>
                <a:path w="4695230" h="394493">
                  <a:moveTo>
                    <a:pt x="0" y="0"/>
                  </a:moveTo>
                  <a:lnTo>
                    <a:pt x="4695230" y="0"/>
                  </a:lnTo>
                  <a:lnTo>
                    <a:pt x="4695230" y="394493"/>
                  </a:lnTo>
                  <a:lnTo>
                    <a:pt x="0" y="394493"/>
                  </a:lnTo>
                  <a:close/>
                </a:path>
              </a:pathLst>
            </a:custGeom>
            <a:solidFill>
              <a:srgbClr val="000000">
                <a:alpha val="0"/>
              </a:srgbClr>
            </a:solidFill>
          </p:spPr>
        </p:sp>
        <p:sp>
          <p:nvSpPr>
            <p:cNvPr id="65" name="TextBox 65"/>
            <p:cNvSpPr txBox="1"/>
            <p:nvPr/>
          </p:nvSpPr>
          <p:spPr>
            <a:xfrm>
              <a:off x="-1" y="-38100"/>
              <a:ext cx="5199461" cy="476844"/>
            </a:xfrm>
            <a:prstGeom prst="rect">
              <a:avLst/>
            </a:prstGeom>
          </p:spPr>
          <p:txBody>
            <a:bodyPr lIns="0" tIns="0" rIns="0" bIns="0" rtlCol="0" anchor="t"/>
            <a:lstStyle/>
            <a:p>
              <a:pPr algn="l">
                <a:lnSpc>
                  <a:spcPts val="2312"/>
                </a:lnSpc>
              </a:pPr>
              <a:r>
                <a:rPr lang="en-US" sz="1812" b="1" spc="-37" dirty="0">
                  <a:solidFill>
                    <a:srgbClr val="272525"/>
                  </a:solidFill>
                  <a:latin typeface="Arimo Bold"/>
                  <a:ea typeface="Arimo Bold"/>
                  <a:cs typeface="Arimo Bold"/>
                  <a:sym typeface="Arimo Bold"/>
                </a:rPr>
                <a:t>Model Selection &amp; Model Training</a:t>
              </a:r>
            </a:p>
          </p:txBody>
        </p:sp>
      </p:grpSp>
      <p:grpSp>
        <p:nvGrpSpPr>
          <p:cNvPr id="66" name="Group 66"/>
          <p:cNvGrpSpPr/>
          <p:nvPr/>
        </p:nvGrpSpPr>
        <p:grpSpPr>
          <a:xfrm>
            <a:off x="8216205" y="6755904"/>
            <a:ext cx="9367540" cy="321915"/>
            <a:chOff x="0" y="0"/>
            <a:chExt cx="12490053" cy="429220"/>
          </a:xfrm>
        </p:grpSpPr>
        <p:sp>
          <p:nvSpPr>
            <p:cNvPr id="67" name="Freeform 67"/>
            <p:cNvSpPr/>
            <p:nvPr/>
          </p:nvSpPr>
          <p:spPr>
            <a:xfrm>
              <a:off x="0" y="0"/>
              <a:ext cx="12490053" cy="429220"/>
            </a:xfrm>
            <a:custGeom>
              <a:avLst/>
              <a:gdLst/>
              <a:ahLst/>
              <a:cxnLst/>
              <a:rect l="l" t="t" r="r" b="b"/>
              <a:pathLst>
                <a:path w="12490053" h="429220">
                  <a:moveTo>
                    <a:pt x="0" y="0"/>
                  </a:moveTo>
                  <a:lnTo>
                    <a:pt x="12490053" y="0"/>
                  </a:lnTo>
                  <a:lnTo>
                    <a:pt x="12490053" y="429220"/>
                  </a:lnTo>
                  <a:lnTo>
                    <a:pt x="0" y="429220"/>
                  </a:lnTo>
                  <a:close/>
                </a:path>
              </a:pathLst>
            </a:custGeom>
            <a:solidFill>
              <a:srgbClr val="000000">
                <a:alpha val="0"/>
              </a:srgbClr>
            </a:solidFill>
          </p:spPr>
        </p:sp>
        <p:sp>
          <p:nvSpPr>
            <p:cNvPr id="68" name="TextBox 68"/>
            <p:cNvSpPr txBox="1"/>
            <p:nvPr/>
          </p:nvSpPr>
          <p:spPr>
            <a:xfrm>
              <a:off x="0" y="-47625"/>
              <a:ext cx="12490053" cy="476845"/>
            </a:xfrm>
            <a:prstGeom prst="rect">
              <a:avLst/>
            </a:prstGeom>
          </p:spPr>
          <p:txBody>
            <a:bodyPr lIns="0" tIns="0" rIns="0" bIns="0" rtlCol="0" anchor="t"/>
            <a:lstStyle/>
            <a:p>
              <a:pPr algn="l">
                <a:lnSpc>
                  <a:spcPts val="2499"/>
                </a:lnSpc>
              </a:pPr>
              <a:r>
                <a:rPr lang="en-US" sz="1562" spc="-31">
                  <a:solidFill>
                    <a:srgbClr val="272525"/>
                  </a:solidFill>
                  <a:latin typeface="Source Sans Pro"/>
                  <a:ea typeface="Source Sans Pro"/>
                  <a:cs typeface="Source Sans Pro"/>
                  <a:sym typeface="Source Sans Pro"/>
                </a:rPr>
                <a:t>Choosing a suitable machine learning algorithm and optimizing its parameters.</a:t>
              </a:r>
            </a:p>
          </p:txBody>
        </p:sp>
      </p:grpSp>
      <p:grpSp>
        <p:nvGrpSpPr>
          <p:cNvPr id="69" name="Group 69"/>
          <p:cNvGrpSpPr/>
          <p:nvPr/>
        </p:nvGrpSpPr>
        <p:grpSpPr>
          <a:xfrm>
            <a:off x="7557492" y="7500640"/>
            <a:ext cx="462260" cy="462260"/>
            <a:chOff x="0" y="0"/>
            <a:chExt cx="616347" cy="616347"/>
          </a:xfrm>
        </p:grpSpPr>
        <p:sp>
          <p:nvSpPr>
            <p:cNvPr id="70" name="Freeform 70"/>
            <p:cNvSpPr/>
            <p:nvPr/>
          </p:nvSpPr>
          <p:spPr>
            <a:xfrm>
              <a:off x="6350" y="6350"/>
              <a:ext cx="603631" cy="603631"/>
            </a:xfrm>
            <a:custGeom>
              <a:avLst/>
              <a:gdLst/>
              <a:ahLst/>
              <a:cxnLst/>
              <a:rect l="l" t="t" r="r" b="b"/>
              <a:pathLst>
                <a:path w="603631" h="603631">
                  <a:moveTo>
                    <a:pt x="0" y="112649"/>
                  </a:moveTo>
                  <a:cubicBezTo>
                    <a:pt x="0" y="50419"/>
                    <a:pt x="50419" y="0"/>
                    <a:pt x="112649" y="0"/>
                  </a:cubicBezTo>
                  <a:lnTo>
                    <a:pt x="490982" y="0"/>
                  </a:lnTo>
                  <a:cubicBezTo>
                    <a:pt x="553212" y="0"/>
                    <a:pt x="603631" y="50419"/>
                    <a:pt x="603631" y="112649"/>
                  </a:cubicBezTo>
                  <a:lnTo>
                    <a:pt x="603631" y="490982"/>
                  </a:lnTo>
                  <a:cubicBezTo>
                    <a:pt x="603631" y="553212"/>
                    <a:pt x="553212" y="603631"/>
                    <a:pt x="490982" y="603631"/>
                  </a:cubicBezTo>
                  <a:lnTo>
                    <a:pt x="112649" y="603631"/>
                  </a:lnTo>
                  <a:cubicBezTo>
                    <a:pt x="50419" y="603631"/>
                    <a:pt x="0" y="553212"/>
                    <a:pt x="0" y="490982"/>
                  </a:cubicBezTo>
                  <a:close/>
                </a:path>
              </a:pathLst>
            </a:custGeom>
            <a:solidFill>
              <a:srgbClr val="F4D4F7"/>
            </a:solidFill>
          </p:spPr>
        </p:sp>
        <p:sp>
          <p:nvSpPr>
            <p:cNvPr id="71" name="Freeform 71"/>
            <p:cNvSpPr/>
            <p:nvPr/>
          </p:nvSpPr>
          <p:spPr>
            <a:xfrm>
              <a:off x="0" y="0"/>
              <a:ext cx="616331" cy="616331"/>
            </a:xfrm>
            <a:custGeom>
              <a:avLst/>
              <a:gdLst/>
              <a:ahLst/>
              <a:cxnLst/>
              <a:rect l="l" t="t" r="r" b="b"/>
              <a:pathLst>
                <a:path w="616331" h="616331">
                  <a:moveTo>
                    <a:pt x="0" y="118999"/>
                  </a:moveTo>
                  <a:cubicBezTo>
                    <a:pt x="0" y="53340"/>
                    <a:pt x="53340" y="0"/>
                    <a:pt x="118999" y="0"/>
                  </a:cubicBezTo>
                  <a:lnTo>
                    <a:pt x="497332" y="0"/>
                  </a:lnTo>
                  <a:lnTo>
                    <a:pt x="497332" y="6350"/>
                  </a:lnTo>
                  <a:lnTo>
                    <a:pt x="497332" y="0"/>
                  </a:lnTo>
                  <a:lnTo>
                    <a:pt x="497332" y="6350"/>
                  </a:lnTo>
                  <a:lnTo>
                    <a:pt x="497332" y="0"/>
                  </a:lnTo>
                  <a:cubicBezTo>
                    <a:pt x="563118" y="0"/>
                    <a:pt x="616331" y="53340"/>
                    <a:pt x="616331" y="118999"/>
                  </a:cubicBezTo>
                  <a:lnTo>
                    <a:pt x="609981" y="118999"/>
                  </a:lnTo>
                  <a:lnTo>
                    <a:pt x="616331" y="118999"/>
                  </a:lnTo>
                  <a:lnTo>
                    <a:pt x="616331" y="497332"/>
                  </a:lnTo>
                  <a:lnTo>
                    <a:pt x="609981" y="497332"/>
                  </a:lnTo>
                  <a:lnTo>
                    <a:pt x="616331" y="497332"/>
                  </a:lnTo>
                  <a:cubicBezTo>
                    <a:pt x="616331" y="563118"/>
                    <a:pt x="562991" y="616331"/>
                    <a:pt x="497332" y="616331"/>
                  </a:cubicBezTo>
                  <a:lnTo>
                    <a:pt x="497332" y="609981"/>
                  </a:lnTo>
                  <a:lnTo>
                    <a:pt x="497332" y="616331"/>
                  </a:lnTo>
                  <a:lnTo>
                    <a:pt x="118999" y="616331"/>
                  </a:lnTo>
                  <a:lnTo>
                    <a:pt x="118999" y="609981"/>
                  </a:lnTo>
                  <a:lnTo>
                    <a:pt x="118999" y="616331"/>
                  </a:lnTo>
                  <a:cubicBezTo>
                    <a:pt x="53340" y="616331"/>
                    <a:pt x="0" y="562991"/>
                    <a:pt x="0" y="497332"/>
                  </a:cubicBezTo>
                  <a:lnTo>
                    <a:pt x="0" y="118999"/>
                  </a:lnTo>
                  <a:lnTo>
                    <a:pt x="6350" y="118999"/>
                  </a:lnTo>
                  <a:lnTo>
                    <a:pt x="0" y="118999"/>
                  </a:lnTo>
                  <a:moveTo>
                    <a:pt x="12700" y="118999"/>
                  </a:moveTo>
                  <a:lnTo>
                    <a:pt x="12700" y="497332"/>
                  </a:lnTo>
                  <a:lnTo>
                    <a:pt x="6350" y="497332"/>
                  </a:lnTo>
                  <a:lnTo>
                    <a:pt x="12700" y="497332"/>
                  </a:lnTo>
                  <a:cubicBezTo>
                    <a:pt x="12700" y="556006"/>
                    <a:pt x="60325" y="603631"/>
                    <a:pt x="118999" y="603631"/>
                  </a:cubicBezTo>
                  <a:lnTo>
                    <a:pt x="497332" y="603631"/>
                  </a:lnTo>
                  <a:cubicBezTo>
                    <a:pt x="556006" y="603631"/>
                    <a:pt x="603631" y="556006"/>
                    <a:pt x="603631" y="497332"/>
                  </a:cubicBezTo>
                  <a:lnTo>
                    <a:pt x="603631" y="118999"/>
                  </a:lnTo>
                  <a:cubicBezTo>
                    <a:pt x="603631" y="60325"/>
                    <a:pt x="556006" y="12700"/>
                    <a:pt x="497332" y="12700"/>
                  </a:cubicBezTo>
                  <a:lnTo>
                    <a:pt x="118999" y="12700"/>
                  </a:lnTo>
                  <a:lnTo>
                    <a:pt x="118999" y="6350"/>
                  </a:lnTo>
                  <a:lnTo>
                    <a:pt x="118999" y="12700"/>
                  </a:lnTo>
                  <a:cubicBezTo>
                    <a:pt x="60325" y="12700"/>
                    <a:pt x="12700" y="60325"/>
                    <a:pt x="12700" y="118999"/>
                  </a:cubicBezTo>
                  <a:close/>
                </a:path>
              </a:pathLst>
            </a:custGeom>
            <a:solidFill>
              <a:srgbClr val="DABADD"/>
            </a:solidFill>
          </p:spPr>
        </p:sp>
      </p:grpSp>
      <p:grpSp>
        <p:nvGrpSpPr>
          <p:cNvPr id="72" name="Group 72"/>
          <p:cNvGrpSpPr/>
          <p:nvPr/>
        </p:nvGrpSpPr>
        <p:grpSpPr>
          <a:xfrm>
            <a:off x="7653315" y="7539781"/>
            <a:ext cx="246518" cy="493291"/>
            <a:chOff x="0" y="0"/>
            <a:chExt cx="189310" cy="378817"/>
          </a:xfrm>
        </p:grpSpPr>
        <p:sp>
          <p:nvSpPr>
            <p:cNvPr id="73" name="Freeform 73"/>
            <p:cNvSpPr/>
            <p:nvPr/>
          </p:nvSpPr>
          <p:spPr>
            <a:xfrm>
              <a:off x="0" y="0"/>
              <a:ext cx="189310" cy="378817"/>
            </a:xfrm>
            <a:custGeom>
              <a:avLst/>
              <a:gdLst/>
              <a:ahLst/>
              <a:cxnLst/>
              <a:rect l="l" t="t" r="r" b="b"/>
              <a:pathLst>
                <a:path w="189310" h="378817">
                  <a:moveTo>
                    <a:pt x="0" y="0"/>
                  </a:moveTo>
                  <a:lnTo>
                    <a:pt x="189310" y="0"/>
                  </a:lnTo>
                  <a:lnTo>
                    <a:pt x="189310" y="378817"/>
                  </a:lnTo>
                  <a:lnTo>
                    <a:pt x="0" y="378817"/>
                  </a:lnTo>
                  <a:close/>
                </a:path>
              </a:pathLst>
            </a:custGeom>
            <a:solidFill>
              <a:srgbClr val="000000">
                <a:alpha val="0"/>
              </a:srgbClr>
            </a:solidFill>
          </p:spPr>
        </p:sp>
        <p:sp>
          <p:nvSpPr>
            <p:cNvPr id="74" name="TextBox 74"/>
            <p:cNvSpPr txBox="1"/>
            <p:nvPr/>
          </p:nvSpPr>
          <p:spPr>
            <a:xfrm>
              <a:off x="0" y="28575"/>
              <a:ext cx="189310" cy="350242"/>
            </a:xfrm>
            <a:prstGeom prst="rect">
              <a:avLst/>
            </a:prstGeom>
          </p:spPr>
          <p:txBody>
            <a:bodyPr lIns="0" tIns="0" rIns="0" bIns="0" rtlCol="0" anchor="t"/>
            <a:lstStyle/>
            <a:p>
              <a:pPr algn="ctr">
                <a:lnSpc>
                  <a:spcPts val="2187"/>
                </a:lnSpc>
              </a:pPr>
              <a:r>
                <a:rPr lang="en-US" sz="2187" b="1" spc="-45">
                  <a:solidFill>
                    <a:srgbClr val="272525"/>
                  </a:solidFill>
                  <a:latin typeface="Arimo Bold"/>
                  <a:ea typeface="Arimo Bold"/>
                  <a:cs typeface="Arimo Bold"/>
                  <a:sym typeface="Arimo Bold"/>
                </a:rPr>
                <a:t>6</a:t>
              </a:r>
            </a:p>
          </p:txBody>
        </p:sp>
      </p:grpSp>
      <p:grpSp>
        <p:nvGrpSpPr>
          <p:cNvPr id="75" name="Group 75"/>
          <p:cNvGrpSpPr/>
          <p:nvPr/>
        </p:nvGrpSpPr>
        <p:grpSpPr>
          <a:xfrm>
            <a:off x="8216205" y="7505402"/>
            <a:ext cx="2367557" cy="295870"/>
            <a:chOff x="0" y="0"/>
            <a:chExt cx="3156743" cy="394493"/>
          </a:xfrm>
        </p:grpSpPr>
        <p:sp>
          <p:nvSpPr>
            <p:cNvPr id="76" name="Freeform 76"/>
            <p:cNvSpPr/>
            <p:nvPr/>
          </p:nvSpPr>
          <p:spPr>
            <a:xfrm>
              <a:off x="0" y="0"/>
              <a:ext cx="3156743" cy="394493"/>
            </a:xfrm>
            <a:custGeom>
              <a:avLst/>
              <a:gdLst/>
              <a:ahLst/>
              <a:cxnLst/>
              <a:rect l="l" t="t" r="r" b="b"/>
              <a:pathLst>
                <a:path w="3156743" h="394493">
                  <a:moveTo>
                    <a:pt x="0" y="0"/>
                  </a:moveTo>
                  <a:lnTo>
                    <a:pt x="3156743" y="0"/>
                  </a:lnTo>
                  <a:lnTo>
                    <a:pt x="3156743" y="394493"/>
                  </a:lnTo>
                  <a:lnTo>
                    <a:pt x="0" y="394493"/>
                  </a:lnTo>
                  <a:close/>
                </a:path>
              </a:pathLst>
            </a:custGeom>
            <a:solidFill>
              <a:srgbClr val="000000">
                <a:alpha val="0"/>
              </a:srgbClr>
            </a:solidFill>
          </p:spPr>
        </p:sp>
        <p:sp>
          <p:nvSpPr>
            <p:cNvPr id="77" name="TextBox 77"/>
            <p:cNvSpPr txBox="1"/>
            <p:nvPr/>
          </p:nvSpPr>
          <p:spPr>
            <a:xfrm>
              <a:off x="0" y="-38100"/>
              <a:ext cx="3156743" cy="432593"/>
            </a:xfrm>
            <a:prstGeom prst="rect">
              <a:avLst/>
            </a:prstGeom>
          </p:spPr>
          <p:txBody>
            <a:bodyPr lIns="0" tIns="0" rIns="0" bIns="0" rtlCol="0" anchor="t"/>
            <a:lstStyle/>
            <a:p>
              <a:pPr algn="l">
                <a:lnSpc>
                  <a:spcPts val="2312"/>
                </a:lnSpc>
              </a:pPr>
              <a:r>
                <a:rPr lang="en-US" sz="1812" b="1" spc="-37">
                  <a:solidFill>
                    <a:srgbClr val="272525"/>
                  </a:solidFill>
                  <a:latin typeface="Arimo Bold"/>
                  <a:ea typeface="Arimo Bold"/>
                  <a:cs typeface="Arimo Bold"/>
                  <a:sym typeface="Arimo Bold"/>
                </a:rPr>
                <a:t>Model Evaluation</a:t>
              </a:r>
            </a:p>
          </p:txBody>
        </p:sp>
      </p:grpSp>
      <p:grpSp>
        <p:nvGrpSpPr>
          <p:cNvPr id="78" name="Group 78"/>
          <p:cNvGrpSpPr/>
          <p:nvPr/>
        </p:nvGrpSpPr>
        <p:grpSpPr>
          <a:xfrm>
            <a:off x="8216205" y="7921972"/>
            <a:ext cx="9367540" cy="321915"/>
            <a:chOff x="0" y="0"/>
            <a:chExt cx="12490053" cy="429220"/>
          </a:xfrm>
        </p:grpSpPr>
        <p:sp>
          <p:nvSpPr>
            <p:cNvPr id="79" name="Freeform 79"/>
            <p:cNvSpPr/>
            <p:nvPr/>
          </p:nvSpPr>
          <p:spPr>
            <a:xfrm>
              <a:off x="0" y="0"/>
              <a:ext cx="12490053" cy="429220"/>
            </a:xfrm>
            <a:custGeom>
              <a:avLst/>
              <a:gdLst/>
              <a:ahLst/>
              <a:cxnLst/>
              <a:rect l="l" t="t" r="r" b="b"/>
              <a:pathLst>
                <a:path w="12490053" h="429220">
                  <a:moveTo>
                    <a:pt x="0" y="0"/>
                  </a:moveTo>
                  <a:lnTo>
                    <a:pt x="12490053" y="0"/>
                  </a:lnTo>
                  <a:lnTo>
                    <a:pt x="12490053" y="429220"/>
                  </a:lnTo>
                  <a:lnTo>
                    <a:pt x="0" y="429220"/>
                  </a:lnTo>
                  <a:close/>
                </a:path>
              </a:pathLst>
            </a:custGeom>
            <a:solidFill>
              <a:srgbClr val="000000">
                <a:alpha val="0"/>
              </a:srgbClr>
            </a:solidFill>
          </p:spPr>
        </p:sp>
        <p:sp>
          <p:nvSpPr>
            <p:cNvPr id="80" name="TextBox 80"/>
            <p:cNvSpPr txBox="1"/>
            <p:nvPr/>
          </p:nvSpPr>
          <p:spPr>
            <a:xfrm>
              <a:off x="0" y="-47625"/>
              <a:ext cx="12490053" cy="476845"/>
            </a:xfrm>
            <a:prstGeom prst="rect">
              <a:avLst/>
            </a:prstGeom>
          </p:spPr>
          <p:txBody>
            <a:bodyPr lIns="0" tIns="0" rIns="0" bIns="0" rtlCol="0" anchor="t"/>
            <a:lstStyle/>
            <a:p>
              <a:pPr algn="l">
                <a:lnSpc>
                  <a:spcPts val="2499"/>
                </a:lnSpc>
              </a:pPr>
              <a:r>
                <a:rPr lang="en-US" sz="1562" spc="-31">
                  <a:solidFill>
                    <a:srgbClr val="272525"/>
                  </a:solidFill>
                  <a:latin typeface="Source Sans Pro"/>
                  <a:ea typeface="Source Sans Pro"/>
                  <a:cs typeface="Source Sans Pro"/>
                  <a:sym typeface="Source Sans Pro"/>
                </a:rPr>
                <a:t>Assessing the performance of machine learning model using metrics.</a:t>
              </a:r>
            </a:p>
          </p:txBody>
        </p:sp>
      </p:grpSp>
      <p:grpSp>
        <p:nvGrpSpPr>
          <p:cNvPr id="81" name="Group 81"/>
          <p:cNvGrpSpPr/>
          <p:nvPr/>
        </p:nvGrpSpPr>
        <p:grpSpPr>
          <a:xfrm>
            <a:off x="7557492" y="8666709"/>
            <a:ext cx="462260" cy="462260"/>
            <a:chOff x="0" y="0"/>
            <a:chExt cx="616347" cy="616347"/>
          </a:xfrm>
        </p:grpSpPr>
        <p:sp>
          <p:nvSpPr>
            <p:cNvPr id="82" name="Freeform 82"/>
            <p:cNvSpPr/>
            <p:nvPr/>
          </p:nvSpPr>
          <p:spPr>
            <a:xfrm>
              <a:off x="6350" y="6350"/>
              <a:ext cx="603631" cy="603631"/>
            </a:xfrm>
            <a:custGeom>
              <a:avLst/>
              <a:gdLst/>
              <a:ahLst/>
              <a:cxnLst/>
              <a:rect l="l" t="t" r="r" b="b"/>
              <a:pathLst>
                <a:path w="603631" h="603631">
                  <a:moveTo>
                    <a:pt x="0" y="112649"/>
                  </a:moveTo>
                  <a:cubicBezTo>
                    <a:pt x="0" y="50419"/>
                    <a:pt x="50419" y="0"/>
                    <a:pt x="112649" y="0"/>
                  </a:cubicBezTo>
                  <a:lnTo>
                    <a:pt x="490982" y="0"/>
                  </a:lnTo>
                  <a:cubicBezTo>
                    <a:pt x="553212" y="0"/>
                    <a:pt x="603631" y="50419"/>
                    <a:pt x="603631" y="112649"/>
                  </a:cubicBezTo>
                  <a:lnTo>
                    <a:pt x="603631" y="490982"/>
                  </a:lnTo>
                  <a:cubicBezTo>
                    <a:pt x="603631" y="553212"/>
                    <a:pt x="553212" y="603631"/>
                    <a:pt x="490982" y="603631"/>
                  </a:cubicBezTo>
                  <a:lnTo>
                    <a:pt x="112649" y="603631"/>
                  </a:lnTo>
                  <a:cubicBezTo>
                    <a:pt x="50419" y="603631"/>
                    <a:pt x="0" y="553212"/>
                    <a:pt x="0" y="490982"/>
                  </a:cubicBezTo>
                  <a:close/>
                </a:path>
              </a:pathLst>
            </a:custGeom>
            <a:solidFill>
              <a:srgbClr val="F4D4F7"/>
            </a:solidFill>
          </p:spPr>
        </p:sp>
        <p:sp>
          <p:nvSpPr>
            <p:cNvPr id="83" name="Freeform 83"/>
            <p:cNvSpPr/>
            <p:nvPr/>
          </p:nvSpPr>
          <p:spPr>
            <a:xfrm>
              <a:off x="0" y="0"/>
              <a:ext cx="616331" cy="616331"/>
            </a:xfrm>
            <a:custGeom>
              <a:avLst/>
              <a:gdLst/>
              <a:ahLst/>
              <a:cxnLst/>
              <a:rect l="l" t="t" r="r" b="b"/>
              <a:pathLst>
                <a:path w="616331" h="616331">
                  <a:moveTo>
                    <a:pt x="0" y="118999"/>
                  </a:moveTo>
                  <a:cubicBezTo>
                    <a:pt x="0" y="53340"/>
                    <a:pt x="53340" y="0"/>
                    <a:pt x="118999" y="0"/>
                  </a:cubicBezTo>
                  <a:lnTo>
                    <a:pt x="497332" y="0"/>
                  </a:lnTo>
                  <a:lnTo>
                    <a:pt x="497332" y="6350"/>
                  </a:lnTo>
                  <a:lnTo>
                    <a:pt x="497332" y="0"/>
                  </a:lnTo>
                  <a:lnTo>
                    <a:pt x="497332" y="6350"/>
                  </a:lnTo>
                  <a:lnTo>
                    <a:pt x="497332" y="0"/>
                  </a:lnTo>
                  <a:cubicBezTo>
                    <a:pt x="563118" y="0"/>
                    <a:pt x="616331" y="53340"/>
                    <a:pt x="616331" y="118999"/>
                  </a:cubicBezTo>
                  <a:lnTo>
                    <a:pt x="609981" y="118999"/>
                  </a:lnTo>
                  <a:lnTo>
                    <a:pt x="616331" y="118999"/>
                  </a:lnTo>
                  <a:lnTo>
                    <a:pt x="616331" y="497332"/>
                  </a:lnTo>
                  <a:lnTo>
                    <a:pt x="609981" y="497332"/>
                  </a:lnTo>
                  <a:lnTo>
                    <a:pt x="616331" y="497332"/>
                  </a:lnTo>
                  <a:cubicBezTo>
                    <a:pt x="616331" y="563118"/>
                    <a:pt x="562991" y="616331"/>
                    <a:pt x="497332" y="616331"/>
                  </a:cubicBezTo>
                  <a:lnTo>
                    <a:pt x="497332" y="609981"/>
                  </a:lnTo>
                  <a:lnTo>
                    <a:pt x="497332" y="616331"/>
                  </a:lnTo>
                  <a:lnTo>
                    <a:pt x="118999" y="616331"/>
                  </a:lnTo>
                  <a:lnTo>
                    <a:pt x="118999" y="609981"/>
                  </a:lnTo>
                  <a:lnTo>
                    <a:pt x="118999" y="616331"/>
                  </a:lnTo>
                  <a:cubicBezTo>
                    <a:pt x="53340" y="616331"/>
                    <a:pt x="0" y="562991"/>
                    <a:pt x="0" y="497332"/>
                  </a:cubicBezTo>
                  <a:lnTo>
                    <a:pt x="0" y="118999"/>
                  </a:lnTo>
                  <a:lnTo>
                    <a:pt x="6350" y="118999"/>
                  </a:lnTo>
                  <a:lnTo>
                    <a:pt x="0" y="118999"/>
                  </a:lnTo>
                  <a:moveTo>
                    <a:pt x="12700" y="118999"/>
                  </a:moveTo>
                  <a:lnTo>
                    <a:pt x="12700" y="497332"/>
                  </a:lnTo>
                  <a:lnTo>
                    <a:pt x="6350" y="497332"/>
                  </a:lnTo>
                  <a:lnTo>
                    <a:pt x="12700" y="497332"/>
                  </a:lnTo>
                  <a:cubicBezTo>
                    <a:pt x="12700" y="556006"/>
                    <a:pt x="60325" y="603631"/>
                    <a:pt x="118999" y="603631"/>
                  </a:cubicBezTo>
                  <a:lnTo>
                    <a:pt x="497332" y="603631"/>
                  </a:lnTo>
                  <a:cubicBezTo>
                    <a:pt x="556006" y="603631"/>
                    <a:pt x="603631" y="556006"/>
                    <a:pt x="603631" y="497332"/>
                  </a:cubicBezTo>
                  <a:lnTo>
                    <a:pt x="603631" y="118999"/>
                  </a:lnTo>
                  <a:cubicBezTo>
                    <a:pt x="603631" y="60325"/>
                    <a:pt x="556006" y="12700"/>
                    <a:pt x="497332" y="12700"/>
                  </a:cubicBezTo>
                  <a:lnTo>
                    <a:pt x="118999" y="12700"/>
                  </a:lnTo>
                  <a:lnTo>
                    <a:pt x="118999" y="6350"/>
                  </a:lnTo>
                  <a:lnTo>
                    <a:pt x="118999" y="12700"/>
                  </a:lnTo>
                  <a:cubicBezTo>
                    <a:pt x="60325" y="12700"/>
                    <a:pt x="12700" y="60325"/>
                    <a:pt x="12700" y="118999"/>
                  </a:cubicBezTo>
                  <a:close/>
                </a:path>
              </a:pathLst>
            </a:custGeom>
            <a:solidFill>
              <a:srgbClr val="DABADD"/>
            </a:solidFill>
          </p:spPr>
        </p:sp>
      </p:grpSp>
      <p:grpSp>
        <p:nvGrpSpPr>
          <p:cNvPr id="84" name="Group 84"/>
          <p:cNvGrpSpPr/>
          <p:nvPr/>
        </p:nvGrpSpPr>
        <p:grpSpPr>
          <a:xfrm>
            <a:off x="7703073" y="8711209"/>
            <a:ext cx="186533" cy="373260"/>
            <a:chOff x="0" y="0"/>
            <a:chExt cx="189310" cy="378817"/>
          </a:xfrm>
        </p:grpSpPr>
        <p:sp>
          <p:nvSpPr>
            <p:cNvPr id="85" name="Freeform 85"/>
            <p:cNvSpPr/>
            <p:nvPr/>
          </p:nvSpPr>
          <p:spPr>
            <a:xfrm>
              <a:off x="0" y="0"/>
              <a:ext cx="189310" cy="378817"/>
            </a:xfrm>
            <a:custGeom>
              <a:avLst/>
              <a:gdLst/>
              <a:ahLst/>
              <a:cxnLst/>
              <a:rect l="l" t="t" r="r" b="b"/>
              <a:pathLst>
                <a:path w="189310" h="378817">
                  <a:moveTo>
                    <a:pt x="0" y="0"/>
                  </a:moveTo>
                  <a:lnTo>
                    <a:pt x="189310" y="0"/>
                  </a:lnTo>
                  <a:lnTo>
                    <a:pt x="189310" y="378817"/>
                  </a:lnTo>
                  <a:lnTo>
                    <a:pt x="0" y="378817"/>
                  </a:lnTo>
                  <a:close/>
                </a:path>
              </a:pathLst>
            </a:custGeom>
            <a:solidFill>
              <a:srgbClr val="000000">
                <a:alpha val="0"/>
              </a:srgbClr>
            </a:solidFill>
          </p:spPr>
        </p:sp>
        <p:sp>
          <p:nvSpPr>
            <p:cNvPr id="86" name="TextBox 86"/>
            <p:cNvSpPr txBox="1"/>
            <p:nvPr/>
          </p:nvSpPr>
          <p:spPr>
            <a:xfrm>
              <a:off x="0" y="28575"/>
              <a:ext cx="189310" cy="350242"/>
            </a:xfrm>
            <a:prstGeom prst="rect">
              <a:avLst/>
            </a:prstGeom>
          </p:spPr>
          <p:txBody>
            <a:bodyPr lIns="0" tIns="0" rIns="0" bIns="0" rtlCol="0" anchor="t"/>
            <a:lstStyle/>
            <a:p>
              <a:pPr algn="ctr">
                <a:lnSpc>
                  <a:spcPts val="2187"/>
                </a:lnSpc>
              </a:pPr>
              <a:r>
                <a:rPr lang="en-US" sz="2187" b="1" spc="-45">
                  <a:solidFill>
                    <a:srgbClr val="272525"/>
                  </a:solidFill>
                  <a:latin typeface="Arimo Bold"/>
                  <a:ea typeface="Arimo Bold"/>
                  <a:cs typeface="Arimo Bold"/>
                  <a:sym typeface="Arimo Bold"/>
                </a:rPr>
                <a:t>7</a:t>
              </a:r>
            </a:p>
          </p:txBody>
        </p:sp>
      </p:grpSp>
      <p:grpSp>
        <p:nvGrpSpPr>
          <p:cNvPr id="87" name="Group 87"/>
          <p:cNvGrpSpPr/>
          <p:nvPr/>
        </p:nvGrpSpPr>
        <p:grpSpPr>
          <a:xfrm>
            <a:off x="8216205" y="8671471"/>
            <a:ext cx="2367557" cy="295870"/>
            <a:chOff x="0" y="0"/>
            <a:chExt cx="3156743" cy="394493"/>
          </a:xfrm>
        </p:grpSpPr>
        <p:sp>
          <p:nvSpPr>
            <p:cNvPr id="88" name="Freeform 88"/>
            <p:cNvSpPr/>
            <p:nvPr/>
          </p:nvSpPr>
          <p:spPr>
            <a:xfrm>
              <a:off x="0" y="0"/>
              <a:ext cx="3156743" cy="394493"/>
            </a:xfrm>
            <a:custGeom>
              <a:avLst/>
              <a:gdLst/>
              <a:ahLst/>
              <a:cxnLst/>
              <a:rect l="l" t="t" r="r" b="b"/>
              <a:pathLst>
                <a:path w="3156743" h="394493">
                  <a:moveTo>
                    <a:pt x="0" y="0"/>
                  </a:moveTo>
                  <a:lnTo>
                    <a:pt x="3156743" y="0"/>
                  </a:lnTo>
                  <a:lnTo>
                    <a:pt x="3156743" y="394493"/>
                  </a:lnTo>
                  <a:lnTo>
                    <a:pt x="0" y="394493"/>
                  </a:lnTo>
                  <a:close/>
                </a:path>
              </a:pathLst>
            </a:custGeom>
            <a:solidFill>
              <a:srgbClr val="000000">
                <a:alpha val="0"/>
              </a:srgbClr>
            </a:solidFill>
          </p:spPr>
        </p:sp>
        <p:sp>
          <p:nvSpPr>
            <p:cNvPr id="89" name="TextBox 89"/>
            <p:cNvSpPr txBox="1"/>
            <p:nvPr/>
          </p:nvSpPr>
          <p:spPr>
            <a:xfrm>
              <a:off x="0" y="-38100"/>
              <a:ext cx="3156743" cy="432593"/>
            </a:xfrm>
            <a:prstGeom prst="rect">
              <a:avLst/>
            </a:prstGeom>
          </p:spPr>
          <p:txBody>
            <a:bodyPr lIns="0" tIns="0" rIns="0" bIns="0" rtlCol="0" anchor="t"/>
            <a:lstStyle/>
            <a:p>
              <a:pPr algn="l">
                <a:lnSpc>
                  <a:spcPts val="2312"/>
                </a:lnSpc>
              </a:pPr>
              <a:r>
                <a:rPr lang="en-US" sz="1812" b="1" spc="-37">
                  <a:solidFill>
                    <a:srgbClr val="272525"/>
                  </a:solidFill>
                  <a:latin typeface="Arimo Bold"/>
                  <a:ea typeface="Arimo Bold"/>
                  <a:cs typeface="Arimo Bold"/>
                  <a:sym typeface="Arimo Bold"/>
                </a:rPr>
                <a:t>Conclusion</a:t>
              </a:r>
            </a:p>
          </p:txBody>
        </p:sp>
      </p:grpSp>
      <p:grpSp>
        <p:nvGrpSpPr>
          <p:cNvPr id="90" name="Group 90"/>
          <p:cNvGrpSpPr/>
          <p:nvPr/>
        </p:nvGrpSpPr>
        <p:grpSpPr>
          <a:xfrm>
            <a:off x="8216205" y="9088041"/>
            <a:ext cx="9367540" cy="643830"/>
            <a:chOff x="0" y="0"/>
            <a:chExt cx="12490053" cy="858440"/>
          </a:xfrm>
        </p:grpSpPr>
        <p:sp>
          <p:nvSpPr>
            <p:cNvPr id="91" name="Freeform 91"/>
            <p:cNvSpPr/>
            <p:nvPr/>
          </p:nvSpPr>
          <p:spPr>
            <a:xfrm>
              <a:off x="0" y="0"/>
              <a:ext cx="12490053" cy="858440"/>
            </a:xfrm>
            <a:custGeom>
              <a:avLst/>
              <a:gdLst/>
              <a:ahLst/>
              <a:cxnLst/>
              <a:rect l="l" t="t" r="r" b="b"/>
              <a:pathLst>
                <a:path w="12490053" h="858440">
                  <a:moveTo>
                    <a:pt x="0" y="0"/>
                  </a:moveTo>
                  <a:lnTo>
                    <a:pt x="12490053" y="0"/>
                  </a:lnTo>
                  <a:lnTo>
                    <a:pt x="12490053" y="858440"/>
                  </a:lnTo>
                  <a:lnTo>
                    <a:pt x="0" y="858440"/>
                  </a:lnTo>
                  <a:close/>
                </a:path>
              </a:pathLst>
            </a:custGeom>
            <a:solidFill>
              <a:srgbClr val="000000">
                <a:alpha val="0"/>
              </a:srgbClr>
            </a:solidFill>
          </p:spPr>
        </p:sp>
        <p:sp>
          <p:nvSpPr>
            <p:cNvPr id="92" name="TextBox 92"/>
            <p:cNvSpPr txBox="1"/>
            <p:nvPr/>
          </p:nvSpPr>
          <p:spPr>
            <a:xfrm>
              <a:off x="0" y="-47625"/>
              <a:ext cx="12490053" cy="906065"/>
            </a:xfrm>
            <a:prstGeom prst="rect">
              <a:avLst/>
            </a:prstGeom>
          </p:spPr>
          <p:txBody>
            <a:bodyPr lIns="0" tIns="0" rIns="0" bIns="0" rtlCol="0" anchor="t"/>
            <a:lstStyle/>
            <a:p>
              <a:pPr algn="l">
                <a:lnSpc>
                  <a:spcPts val="2499"/>
                </a:lnSpc>
              </a:pPr>
              <a:r>
                <a:rPr lang="en-US" sz="1562" spc="-31">
                  <a:solidFill>
                    <a:srgbClr val="272525"/>
                  </a:solidFill>
                  <a:latin typeface="Source Sans Pro"/>
                  <a:ea typeface="Source Sans Pro"/>
                  <a:cs typeface="Source Sans Pro"/>
                  <a:sym typeface="Source Sans Pro"/>
                </a:rPr>
                <a:t>In conclusion, evaluating the performance of machine learning models using various metrics ensures accurate and reliable predictions.</a:t>
              </a: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24384000" cy="13716000"/>
          </a:xfrm>
          <a:solidFill>
            <a:srgbClr val="F8E8E7"/>
          </a:solidFill>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grpFill/>
          </p:spPr>
        </p:sp>
      </p:grpSp>
      <p:sp>
        <p:nvSpPr>
          <p:cNvPr id="5" name="Freeform 5" descr="preencoded.png">
            <a:hlinkClick r:id="rId3" tooltip="https://gamma.app/?utm_source=made-with-gamma"/>
          </p:cNvPr>
          <p:cNvSpPr/>
          <p:nvPr/>
        </p:nvSpPr>
        <p:spPr>
          <a:xfrm>
            <a:off x="16049019" y="9686925"/>
            <a:ext cx="2153256" cy="514350"/>
          </a:xfrm>
          <a:custGeom>
            <a:avLst/>
            <a:gdLst/>
            <a:ahLst/>
            <a:cxnLst/>
            <a:rect l="l" t="t" r="r" b="b"/>
            <a:pathLst>
              <a:path w="2153256" h="514350">
                <a:moveTo>
                  <a:pt x="0" y="0"/>
                </a:moveTo>
                <a:lnTo>
                  <a:pt x="2153256" y="0"/>
                </a:lnTo>
                <a:lnTo>
                  <a:pt x="2153256" y="514350"/>
                </a:lnTo>
                <a:lnTo>
                  <a:pt x="0" y="514350"/>
                </a:lnTo>
                <a:lnTo>
                  <a:pt x="0" y="0"/>
                </a:lnTo>
                <a:close/>
              </a:path>
            </a:pathLst>
          </a:custGeom>
          <a:blipFill>
            <a:blip r:embed="rId4"/>
            <a:stretch>
              <a:fillRect/>
            </a:stretch>
          </a:blipFill>
        </p:spPr>
      </p:sp>
      <p:sp>
        <p:nvSpPr>
          <p:cNvPr id="6" name="Freeform 6" descr="preencoded.png"/>
          <p:cNvSpPr/>
          <p:nvPr/>
        </p:nvSpPr>
        <p:spPr>
          <a:xfrm>
            <a:off x="1143000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5"/>
            <a:stretch>
              <a:fillRect/>
            </a:stretch>
          </a:blipFill>
        </p:spPr>
      </p:sp>
      <p:sp>
        <p:nvSpPr>
          <p:cNvPr id="7" name="Freeform 7" descr="preencoded.png"/>
          <p:cNvSpPr/>
          <p:nvPr/>
        </p:nvSpPr>
        <p:spPr>
          <a:xfrm>
            <a:off x="11796073" y="1714501"/>
            <a:ext cx="6406202" cy="7265938"/>
          </a:xfrm>
          <a:custGeom>
            <a:avLst/>
            <a:gdLst/>
            <a:ahLst/>
            <a:cxnLst/>
            <a:rect l="l" t="t" r="r" b="b"/>
            <a:pathLst>
              <a:path w="6109841" h="5156597">
                <a:moveTo>
                  <a:pt x="0" y="0"/>
                </a:moveTo>
                <a:lnTo>
                  <a:pt x="6109841" y="0"/>
                </a:lnTo>
                <a:lnTo>
                  <a:pt x="6109841" y="5156598"/>
                </a:lnTo>
                <a:lnTo>
                  <a:pt x="0" y="5156598"/>
                </a:lnTo>
                <a:lnTo>
                  <a:pt x="0" y="0"/>
                </a:lnTo>
                <a:close/>
              </a:path>
            </a:pathLst>
          </a:custGeom>
          <a:blipFill>
            <a:blip r:embed="rId6">
              <a:alphaModFix/>
            </a:blip>
            <a:stretch>
              <a:fillRect/>
            </a:stretch>
          </a:blipFill>
        </p:spPr>
      </p:sp>
      <p:grpSp>
        <p:nvGrpSpPr>
          <p:cNvPr id="8" name="Group 8"/>
          <p:cNvGrpSpPr/>
          <p:nvPr/>
        </p:nvGrpSpPr>
        <p:grpSpPr>
          <a:xfrm>
            <a:off x="1047155" y="3321546"/>
            <a:ext cx="4224338" cy="527894"/>
            <a:chOff x="0" y="0"/>
            <a:chExt cx="5632450" cy="703858"/>
          </a:xfrm>
        </p:grpSpPr>
        <p:sp>
          <p:nvSpPr>
            <p:cNvPr id="9" name="Freeform 9"/>
            <p:cNvSpPr/>
            <p:nvPr/>
          </p:nvSpPr>
          <p:spPr>
            <a:xfrm>
              <a:off x="0" y="0"/>
              <a:ext cx="5632450" cy="703858"/>
            </a:xfrm>
            <a:custGeom>
              <a:avLst/>
              <a:gdLst/>
              <a:ahLst/>
              <a:cxnLst/>
              <a:rect l="l" t="t" r="r" b="b"/>
              <a:pathLst>
                <a:path w="5632450" h="703858">
                  <a:moveTo>
                    <a:pt x="0" y="0"/>
                  </a:moveTo>
                  <a:lnTo>
                    <a:pt x="5632450" y="0"/>
                  </a:lnTo>
                  <a:lnTo>
                    <a:pt x="5632450" y="703858"/>
                  </a:lnTo>
                  <a:lnTo>
                    <a:pt x="0" y="703858"/>
                  </a:lnTo>
                  <a:close/>
                </a:path>
              </a:pathLst>
            </a:custGeom>
            <a:solidFill>
              <a:srgbClr val="000000">
                <a:alpha val="0"/>
              </a:srgbClr>
            </a:solidFill>
          </p:spPr>
        </p:sp>
        <p:sp>
          <p:nvSpPr>
            <p:cNvPr id="10" name="TextBox 10"/>
            <p:cNvSpPr txBox="1"/>
            <p:nvPr/>
          </p:nvSpPr>
          <p:spPr>
            <a:xfrm>
              <a:off x="0" y="-38100"/>
              <a:ext cx="5632450" cy="741958"/>
            </a:xfrm>
            <a:prstGeom prst="rect">
              <a:avLst/>
            </a:prstGeom>
          </p:spPr>
          <p:txBody>
            <a:bodyPr lIns="0" tIns="0" rIns="0" bIns="0" rtlCol="0" anchor="t"/>
            <a:lstStyle/>
            <a:p>
              <a:pPr algn="l">
                <a:lnSpc>
                  <a:spcPts val="4125"/>
                </a:lnSpc>
              </a:pPr>
              <a:r>
                <a:rPr lang="en-US" sz="3312" b="1" spc="-66">
                  <a:solidFill>
                    <a:srgbClr val="D73AD7"/>
                  </a:solidFill>
                  <a:latin typeface="Arimo Bold"/>
                  <a:ea typeface="Arimo Bold"/>
                  <a:cs typeface="Arimo Bold"/>
                  <a:sym typeface="Arimo Bold"/>
                </a:rPr>
                <a:t>Data Collection</a:t>
              </a:r>
            </a:p>
          </p:txBody>
        </p:sp>
      </p:grpSp>
      <p:grpSp>
        <p:nvGrpSpPr>
          <p:cNvPr id="11" name="Group 11"/>
          <p:cNvGrpSpPr/>
          <p:nvPr/>
        </p:nvGrpSpPr>
        <p:grpSpPr>
          <a:xfrm>
            <a:off x="1047155" y="4148584"/>
            <a:ext cx="9335691" cy="478780"/>
            <a:chOff x="0" y="0"/>
            <a:chExt cx="12447588" cy="638373"/>
          </a:xfrm>
        </p:grpSpPr>
        <p:sp>
          <p:nvSpPr>
            <p:cNvPr id="12" name="Freeform 12"/>
            <p:cNvSpPr/>
            <p:nvPr/>
          </p:nvSpPr>
          <p:spPr>
            <a:xfrm>
              <a:off x="0" y="0"/>
              <a:ext cx="12447588" cy="638373"/>
            </a:xfrm>
            <a:custGeom>
              <a:avLst/>
              <a:gdLst/>
              <a:ahLst/>
              <a:cxnLst/>
              <a:rect l="l" t="t" r="r" b="b"/>
              <a:pathLst>
                <a:path w="12447588" h="638373">
                  <a:moveTo>
                    <a:pt x="0" y="0"/>
                  </a:moveTo>
                  <a:lnTo>
                    <a:pt x="12447588" y="0"/>
                  </a:lnTo>
                  <a:lnTo>
                    <a:pt x="12447588" y="638373"/>
                  </a:lnTo>
                  <a:lnTo>
                    <a:pt x="0" y="638373"/>
                  </a:lnTo>
                  <a:close/>
                </a:path>
              </a:pathLst>
            </a:custGeom>
            <a:solidFill>
              <a:srgbClr val="000000">
                <a:alpha val="0"/>
              </a:srgbClr>
            </a:solidFill>
          </p:spPr>
        </p:sp>
        <p:sp>
          <p:nvSpPr>
            <p:cNvPr id="13" name="TextBox 13"/>
            <p:cNvSpPr txBox="1"/>
            <p:nvPr/>
          </p:nvSpPr>
          <p:spPr>
            <a:xfrm>
              <a:off x="0" y="-95250"/>
              <a:ext cx="12447588" cy="733623"/>
            </a:xfrm>
            <a:prstGeom prst="rect">
              <a:avLst/>
            </a:prstGeom>
          </p:spPr>
          <p:txBody>
            <a:bodyPr lIns="0" tIns="0" rIns="0" bIns="0" rtlCol="0" anchor="t"/>
            <a:lstStyle/>
            <a:p>
              <a:pPr marL="348754" lvl="1" indent="-174377" algn="l">
                <a:lnSpc>
                  <a:spcPts val="3750"/>
                </a:lnSpc>
                <a:buFont typeface="Arial"/>
                <a:buChar char="•"/>
              </a:pPr>
              <a:r>
                <a:rPr lang="en-US" sz="2312" b="1" spc="-47">
                  <a:solidFill>
                    <a:srgbClr val="808080"/>
                  </a:solidFill>
                  <a:latin typeface="Source Sans Pro Bold"/>
                  <a:ea typeface="Source Sans Pro Bold"/>
                  <a:cs typeface="Source Sans Pro Bold"/>
                  <a:sym typeface="Source Sans Pro Bold"/>
                </a:rPr>
                <a:t> osteoporosis.csv</a:t>
              </a:r>
            </a:p>
          </p:txBody>
        </p:sp>
      </p:grpSp>
      <p:grpSp>
        <p:nvGrpSpPr>
          <p:cNvPr id="14" name="Group 14"/>
          <p:cNvGrpSpPr/>
          <p:nvPr/>
        </p:nvGrpSpPr>
        <p:grpSpPr>
          <a:xfrm>
            <a:off x="1047155" y="4963865"/>
            <a:ext cx="9335691" cy="2001590"/>
            <a:chOff x="0" y="0"/>
            <a:chExt cx="12447588" cy="2668787"/>
          </a:xfrm>
        </p:grpSpPr>
        <p:sp>
          <p:nvSpPr>
            <p:cNvPr id="15" name="Freeform 15"/>
            <p:cNvSpPr/>
            <p:nvPr/>
          </p:nvSpPr>
          <p:spPr>
            <a:xfrm>
              <a:off x="0" y="0"/>
              <a:ext cx="12447524" cy="2668778"/>
            </a:xfrm>
            <a:custGeom>
              <a:avLst/>
              <a:gdLst/>
              <a:ahLst/>
              <a:cxnLst/>
              <a:rect l="l" t="t" r="r" b="b"/>
              <a:pathLst>
                <a:path w="12447524" h="2668778">
                  <a:moveTo>
                    <a:pt x="0" y="167513"/>
                  </a:moveTo>
                  <a:cubicBezTo>
                    <a:pt x="0" y="75057"/>
                    <a:pt x="75057" y="0"/>
                    <a:pt x="167513" y="0"/>
                  </a:cubicBezTo>
                  <a:lnTo>
                    <a:pt x="12280011" y="0"/>
                  </a:lnTo>
                  <a:cubicBezTo>
                    <a:pt x="12372594" y="0"/>
                    <a:pt x="12447524" y="75057"/>
                    <a:pt x="12447524" y="167513"/>
                  </a:cubicBezTo>
                  <a:lnTo>
                    <a:pt x="12447524" y="2501265"/>
                  </a:lnTo>
                  <a:cubicBezTo>
                    <a:pt x="12447524" y="2593848"/>
                    <a:pt x="12372467" y="2668778"/>
                    <a:pt x="12280011" y="2668778"/>
                  </a:cubicBezTo>
                  <a:lnTo>
                    <a:pt x="167513" y="2668778"/>
                  </a:lnTo>
                  <a:cubicBezTo>
                    <a:pt x="75057" y="2668778"/>
                    <a:pt x="0" y="2593721"/>
                    <a:pt x="0" y="2501265"/>
                  </a:cubicBezTo>
                  <a:close/>
                </a:path>
              </a:pathLst>
            </a:custGeom>
            <a:solidFill>
              <a:srgbClr val="EFBEF4"/>
            </a:solidFill>
          </p:spPr>
        </p:sp>
      </p:grpSp>
      <p:sp>
        <p:nvSpPr>
          <p:cNvPr id="16" name="Freeform 16" descr="preencoded.png"/>
          <p:cNvSpPr/>
          <p:nvPr/>
        </p:nvSpPr>
        <p:spPr>
          <a:xfrm>
            <a:off x="1346299" y="5353496"/>
            <a:ext cx="439936" cy="351979"/>
          </a:xfrm>
          <a:custGeom>
            <a:avLst/>
            <a:gdLst/>
            <a:ahLst/>
            <a:cxnLst/>
            <a:rect l="l" t="t" r="r" b="b"/>
            <a:pathLst>
              <a:path w="439936" h="351979">
                <a:moveTo>
                  <a:pt x="0" y="0"/>
                </a:moveTo>
                <a:lnTo>
                  <a:pt x="439936" y="0"/>
                </a:lnTo>
                <a:lnTo>
                  <a:pt x="439936" y="351979"/>
                </a:lnTo>
                <a:lnTo>
                  <a:pt x="0" y="351979"/>
                </a:lnTo>
                <a:lnTo>
                  <a:pt x="0" y="0"/>
                </a:lnTo>
                <a:close/>
              </a:path>
            </a:pathLst>
          </a:custGeom>
          <a:blipFill>
            <a:blip r:embed="rId7"/>
            <a:stretch>
              <a:fillRect t="-267" b="-267"/>
            </a:stretch>
          </a:blipFill>
        </p:spPr>
      </p:sp>
      <p:grpSp>
        <p:nvGrpSpPr>
          <p:cNvPr id="17" name="Group 17"/>
          <p:cNvGrpSpPr/>
          <p:nvPr/>
        </p:nvGrpSpPr>
        <p:grpSpPr>
          <a:xfrm>
            <a:off x="2085380" y="5337721"/>
            <a:ext cx="3520231" cy="439936"/>
            <a:chOff x="0" y="0"/>
            <a:chExt cx="4693642" cy="586582"/>
          </a:xfrm>
        </p:grpSpPr>
        <p:sp>
          <p:nvSpPr>
            <p:cNvPr id="18" name="Freeform 18"/>
            <p:cNvSpPr/>
            <p:nvPr/>
          </p:nvSpPr>
          <p:spPr>
            <a:xfrm>
              <a:off x="0" y="0"/>
              <a:ext cx="4693642" cy="586582"/>
            </a:xfrm>
            <a:custGeom>
              <a:avLst/>
              <a:gdLst/>
              <a:ahLst/>
              <a:cxnLst/>
              <a:rect l="l" t="t" r="r" b="b"/>
              <a:pathLst>
                <a:path w="4693642" h="586582">
                  <a:moveTo>
                    <a:pt x="0" y="0"/>
                  </a:moveTo>
                  <a:lnTo>
                    <a:pt x="4693642" y="0"/>
                  </a:lnTo>
                  <a:lnTo>
                    <a:pt x="4693642" y="586582"/>
                  </a:lnTo>
                  <a:lnTo>
                    <a:pt x="0" y="586582"/>
                  </a:lnTo>
                  <a:close/>
                </a:path>
              </a:pathLst>
            </a:custGeom>
            <a:solidFill>
              <a:srgbClr val="000000">
                <a:alpha val="0"/>
              </a:srgbClr>
            </a:solidFill>
          </p:spPr>
        </p:sp>
        <p:sp>
          <p:nvSpPr>
            <p:cNvPr id="19" name="TextBox 19"/>
            <p:cNvSpPr txBox="1"/>
            <p:nvPr/>
          </p:nvSpPr>
          <p:spPr>
            <a:xfrm>
              <a:off x="0" y="-38100"/>
              <a:ext cx="4693642" cy="624682"/>
            </a:xfrm>
            <a:prstGeom prst="rect">
              <a:avLst/>
            </a:prstGeom>
          </p:spPr>
          <p:txBody>
            <a:bodyPr lIns="0" tIns="0" rIns="0" bIns="0" rtlCol="0" anchor="t"/>
            <a:lstStyle/>
            <a:p>
              <a:pPr algn="l">
                <a:lnSpc>
                  <a:spcPts val="3437"/>
                </a:lnSpc>
              </a:pPr>
              <a:r>
                <a:rPr lang="en-US" sz="2750" b="1" spc="-55">
                  <a:solidFill>
                    <a:srgbClr val="000000"/>
                  </a:solidFill>
                  <a:latin typeface="Arimo Bold"/>
                  <a:ea typeface="Arimo Bold"/>
                  <a:cs typeface="Arimo Bold"/>
                  <a:sym typeface="Arimo Bold"/>
                </a:rPr>
                <a:t>1958 Rows</a:t>
              </a:r>
            </a:p>
          </p:txBody>
        </p:sp>
      </p:grpSp>
      <p:grpSp>
        <p:nvGrpSpPr>
          <p:cNvPr id="20" name="Group 20"/>
          <p:cNvGrpSpPr/>
          <p:nvPr/>
        </p:nvGrpSpPr>
        <p:grpSpPr>
          <a:xfrm>
            <a:off x="2085380" y="6076801"/>
            <a:ext cx="3520231" cy="439936"/>
            <a:chOff x="0" y="0"/>
            <a:chExt cx="4693642" cy="586582"/>
          </a:xfrm>
        </p:grpSpPr>
        <p:sp>
          <p:nvSpPr>
            <p:cNvPr id="21" name="Freeform 21"/>
            <p:cNvSpPr/>
            <p:nvPr/>
          </p:nvSpPr>
          <p:spPr>
            <a:xfrm>
              <a:off x="0" y="0"/>
              <a:ext cx="4693642" cy="586582"/>
            </a:xfrm>
            <a:custGeom>
              <a:avLst/>
              <a:gdLst/>
              <a:ahLst/>
              <a:cxnLst/>
              <a:rect l="l" t="t" r="r" b="b"/>
              <a:pathLst>
                <a:path w="4693642" h="586582">
                  <a:moveTo>
                    <a:pt x="0" y="0"/>
                  </a:moveTo>
                  <a:lnTo>
                    <a:pt x="4693642" y="0"/>
                  </a:lnTo>
                  <a:lnTo>
                    <a:pt x="4693642" y="586582"/>
                  </a:lnTo>
                  <a:lnTo>
                    <a:pt x="0" y="586582"/>
                  </a:lnTo>
                  <a:close/>
                </a:path>
              </a:pathLst>
            </a:custGeom>
            <a:solidFill>
              <a:srgbClr val="000000">
                <a:alpha val="0"/>
              </a:srgbClr>
            </a:solidFill>
          </p:spPr>
        </p:sp>
        <p:sp>
          <p:nvSpPr>
            <p:cNvPr id="22" name="TextBox 22"/>
            <p:cNvSpPr txBox="1"/>
            <p:nvPr/>
          </p:nvSpPr>
          <p:spPr>
            <a:xfrm>
              <a:off x="0" y="-38100"/>
              <a:ext cx="4693642" cy="624682"/>
            </a:xfrm>
            <a:prstGeom prst="rect">
              <a:avLst/>
            </a:prstGeom>
          </p:spPr>
          <p:txBody>
            <a:bodyPr lIns="0" tIns="0" rIns="0" bIns="0" rtlCol="0" anchor="t"/>
            <a:lstStyle/>
            <a:p>
              <a:pPr algn="l">
                <a:lnSpc>
                  <a:spcPts val="3437"/>
                </a:lnSpc>
              </a:pPr>
              <a:r>
                <a:rPr lang="en-US" sz="2750" b="1" spc="-55">
                  <a:solidFill>
                    <a:srgbClr val="000000"/>
                  </a:solidFill>
                  <a:latin typeface="Arimo Bold"/>
                  <a:ea typeface="Arimo Bold"/>
                  <a:cs typeface="Arimo Bold"/>
                  <a:sym typeface="Arimo Bold"/>
                </a:rPr>
                <a:t>16 Columns</a:t>
              </a: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24384000" cy="13716000"/>
          </a:xfrm>
          <a:solidFill>
            <a:srgbClr val="F8E8E7"/>
          </a:solidFill>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grpFill/>
          </p:spPr>
        </p:sp>
      </p:grpSp>
      <p:grpSp>
        <p:nvGrpSpPr>
          <p:cNvPr id="5" name="Group 5"/>
          <p:cNvGrpSpPr/>
          <p:nvPr/>
        </p:nvGrpSpPr>
        <p:grpSpPr>
          <a:xfrm>
            <a:off x="1047155" y="1690836"/>
            <a:ext cx="10821802" cy="1118003"/>
            <a:chOff x="0" y="0"/>
            <a:chExt cx="14429070" cy="1490671"/>
          </a:xfrm>
        </p:grpSpPr>
        <p:sp>
          <p:nvSpPr>
            <p:cNvPr id="6" name="Freeform 6"/>
            <p:cNvSpPr/>
            <p:nvPr/>
          </p:nvSpPr>
          <p:spPr>
            <a:xfrm>
              <a:off x="0" y="0"/>
              <a:ext cx="14429070" cy="1490671"/>
            </a:xfrm>
            <a:custGeom>
              <a:avLst/>
              <a:gdLst/>
              <a:ahLst/>
              <a:cxnLst/>
              <a:rect l="l" t="t" r="r" b="b"/>
              <a:pathLst>
                <a:path w="14429070" h="1490671">
                  <a:moveTo>
                    <a:pt x="0" y="0"/>
                  </a:moveTo>
                  <a:lnTo>
                    <a:pt x="14429070" y="0"/>
                  </a:lnTo>
                  <a:lnTo>
                    <a:pt x="14429070" y="1490671"/>
                  </a:lnTo>
                  <a:lnTo>
                    <a:pt x="0" y="1490671"/>
                  </a:lnTo>
                  <a:close/>
                </a:path>
              </a:pathLst>
            </a:custGeom>
            <a:solidFill>
              <a:srgbClr val="000000">
                <a:alpha val="0"/>
              </a:srgbClr>
            </a:solidFill>
          </p:spPr>
        </p:sp>
        <p:sp>
          <p:nvSpPr>
            <p:cNvPr id="7" name="TextBox 7"/>
            <p:cNvSpPr txBox="1"/>
            <p:nvPr/>
          </p:nvSpPr>
          <p:spPr>
            <a:xfrm>
              <a:off x="0" y="-57150"/>
              <a:ext cx="14429070" cy="1547821"/>
            </a:xfrm>
            <a:prstGeom prst="rect">
              <a:avLst/>
            </a:prstGeom>
          </p:spPr>
          <p:txBody>
            <a:bodyPr lIns="0" tIns="0" rIns="0" bIns="0" rtlCol="0" anchor="t"/>
            <a:lstStyle/>
            <a:p>
              <a:pPr algn="l">
                <a:lnSpc>
                  <a:spcPts val="6875"/>
                </a:lnSpc>
              </a:pPr>
              <a:r>
                <a:rPr lang="en-US" sz="5500" b="1" spc="-111">
                  <a:solidFill>
                    <a:srgbClr val="D73AD7"/>
                  </a:solidFill>
                  <a:latin typeface="Arimo Bold"/>
                  <a:ea typeface="Arimo Bold"/>
                  <a:cs typeface="Arimo Bold"/>
                  <a:sym typeface="Arimo Bold"/>
                </a:rPr>
                <a:t>Exploratory Data Analysis (EDA)</a:t>
              </a:r>
            </a:p>
          </p:txBody>
        </p:sp>
      </p:grpSp>
      <p:grpSp>
        <p:nvGrpSpPr>
          <p:cNvPr id="8" name="Group 8"/>
          <p:cNvGrpSpPr/>
          <p:nvPr/>
        </p:nvGrpSpPr>
        <p:grpSpPr>
          <a:xfrm>
            <a:off x="1047155" y="3169295"/>
            <a:ext cx="16193690" cy="1690241"/>
            <a:chOff x="0" y="0"/>
            <a:chExt cx="21591587" cy="2253655"/>
          </a:xfrm>
        </p:grpSpPr>
        <p:sp>
          <p:nvSpPr>
            <p:cNvPr id="9" name="Freeform 9"/>
            <p:cNvSpPr/>
            <p:nvPr/>
          </p:nvSpPr>
          <p:spPr>
            <a:xfrm>
              <a:off x="0" y="0"/>
              <a:ext cx="21591525" cy="2253615"/>
            </a:xfrm>
            <a:custGeom>
              <a:avLst/>
              <a:gdLst/>
              <a:ahLst/>
              <a:cxnLst/>
              <a:rect l="l" t="t" r="r" b="b"/>
              <a:pathLst>
                <a:path w="21591525" h="2253615">
                  <a:moveTo>
                    <a:pt x="0" y="167513"/>
                  </a:moveTo>
                  <a:cubicBezTo>
                    <a:pt x="0" y="75057"/>
                    <a:pt x="75057" y="0"/>
                    <a:pt x="167513" y="0"/>
                  </a:cubicBezTo>
                  <a:lnTo>
                    <a:pt x="21424012" y="0"/>
                  </a:lnTo>
                  <a:cubicBezTo>
                    <a:pt x="21516595" y="0"/>
                    <a:pt x="21591525" y="75057"/>
                    <a:pt x="21591525" y="167513"/>
                  </a:cubicBezTo>
                  <a:lnTo>
                    <a:pt x="21591525" y="2086102"/>
                  </a:lnTo>
                  <a:cubicBezTo>
                    <a:pt x="21591525" y="2178685"/>
                    <a:pt x="21516468" y="2253615"/>
                    <a:pt x="21424012" y="2253615"/>
                  </a:cubicBezTo>
                  <a:lnTo>
                    <a:pt x="167513" y="2253615"/>
                  </a:lnTo>
                  <a:cubicBezTo>
                    <a:pt x="75057" y="2253615"/>
                    <a:pt x="0" y="2178685"/>
                    <a:pt x="0" y="2086102"/>
                  </a:cubicBezTo>
                  <a:close/>
                </a:path>
              </a:pathLst>
            </a:custGeom>
            <a:solidFill>
              <a:srgbClr val="B6D6FC"/>
            </a:solidFill>
          </p:spPr>
        </p:sp>
      </p:grpSp>
      <p:sp>
        <p:nvSpPr>
          <p:cNvPr id="10" name="Freeform 10" descr="preencoded.png"/>
          <p:cNvSpPr/>
          <p:nvPr/>
        </p:nvSpPr>
        <p:spPr>
          <a:xfrm>
            <a:off x="1346299" y="3624262"/>
            <a:ext cx="374005" cy="299145"/>
          </a:xfrm>
          <a:custGeom>
            <a:avLst/>
            <a:gdLst/>
            <a:ahLst/>
            <a:cxnLst/>
            <a:rect l="l" t="t" r="r" b="b"/>
            <a:pathLst>
              <a:path w="374005" h="299145">
                <a:moveTo>
                  <a:pt x="0" y="0"/>
                </a:moveTo>
                <a:lnTo>
                  <a:pt x="374005" y="0"/>
                </a:lnTo>
                <a:lnTo>
                  <a:pt x="374005" y="299145"/>
                </a:lnTo>
                <a:lnTo>
                  <a:pt x="0" y="299145"/>
                </a:lnTo>
                <a:lnTo>
                  <a:pt x="0" y="0"/>
                </a:lnTo>
                <a:close/>
              </a:path>
            </a:pathLst>
          </a:custGeom>
          <a:blipFill>
            <a:blip r:embed="rId3"/>
            <a:stretch>
              <a:fillRect l="-312" r="-312"/>
            </a:stretch>
          </a:blipFill>
        </p:spPr>
      </p:sp>
      <p:grpSp>
        <p:nvGrpSpPr>
          <p:cNvPr id="11" name="Group 11"/>
          <p:cNvGrpSpPr/>
          <p:nvPr/>
        </p:nvGrpSpPr>
        <p:grpSpPr>
          <a:xfrm>
            <a:off x="2019449" y="3543151"/>
            <a:ext cx="14922252" cy="478780"/>
            <a:chOff x="0" y="0"/>
            <a:chExt cx="19896337" cy="638373"/>
          </a:xfrm>
        </p:grpSpPr>
        <p:sp>
          <p:nvSpPr>
            <p:cNvPr id="12" name="Freeform 12"/>
            <p:cNvSpPr/>
            <p:nvPr/>
          </p:nvSpPr>
          <p:spPr>
            <a:xfrm>
              <a:off x="0" y="0"/>
              <a:ext cx="19896337" cy="638373"/>
            </a:xfrm>
            <a:custGeom>
              <a:avLst/>
              <a:gdLst/>
              <a:ahLst/>
              <a:cxnLst/>
              <a:rect l="l" t="t" r="r" b="b"/>
              <a:pathLst>
                <a:path w="19896337" h="638373">
                  <a:moveTo>
                    <a:pt x="0" y="0"/>
                  </a:moveTo>
                  <a:lnTo>
                    <a:pt x="19896337" y="0"/>
                  </a:lnTo>
                  <a:lnTo>
                    <a:pt x="19896337" y="638373"/>
                  </a:lnTo>
                  <a:lnTo>
                    <a:pt x="0" y="638373"/>
                  </a:lnTo>
                  <a:close/>
                </a:path>
              </a:pathLst>
            </a:custGeom>
            <a:solidFill>
              <a:srgbClr val="000000">
                <a:alpha val="0"/>
              </a:srgbClr>
            </a:solidFill>
          </p:spPr>
        </p:sp>
        <p:sp>
          <p:nvSpPr>
            <p:cNvPr id="13" name="TextBox 13"/>
            <p:cNvSpPr txBox="1"/>
            <p:nvPr/>
          </p:nvSpPr>
          <p:spPr>
            <a:xfrm>
              <a:off x="0" y="-95250"/>
              <a:ext cx="19896337" cy="733623"/>
            </a:xfrm>
            <a:prstGeom prst="rect">
              <a:avLst/>
            </a:prstGeom>
          </p:spPr>
          <p:txBody>
            <a:bodyPr lIns="0" tIns="0" rIns="0" bIns="0" rtlCol="0" anchor="t"/>
            <a:lstStyle/>
            <a:p>
              <a:pPr marL="348754" lvl="1" indent="-174377" algn="l">
                <a:lnSpc>
                  <a:spcPts val="3750"/>
                </a:lnSpc>
                <a:buFont typeface="Arial"/>
                <a:buChar char="•"/>
              </a:pPr>
              <a:r>
                <a:rPr lang="en-US" sz="2312" b="1" spc="-47">
                  <a:solidFill>
                    <a:srgbClr val="000000"/>
                  </a:solidFill>
                  <a:latin typeface="Source Sans Pro Bold"/>
                  <a:ea typeface="Source Sans Pro Bold"/>
                  <a:cs typeface="Source Sans Pro Bold"/>
                  <a:sym typeface="Source Sans Pro Bold"/>
                </a:rPr>
                <a:t>Exploratory data analysis is a vital step in understanding our dataset.</a:t>
              </a:r>
            </a:p>
          </p:txBody>
        </p:sp>
      </p:grpSp>
      <p:grpSp>
        <p:nvGrpSpPr>
          <p:cNvPr id="14" name="Group 14"/>
          <p:cNvGrpSpPr/>
          <p:nvPr/>
        </p:nvGrpSpPr>
        <p:grpSpPr>
          <a:xfrm>
            <a:off x="2019449" y="4126558"/>
            <a:ext cx="14922252" cy="478780"/>
            <a:chOff x="0" y="0"/>
            <a:chExt cx="19896337" cy="638373"/>
          </a:xfrm>
        </p:grpSpPr>
        <p:sp>
          <p:nvSpPr>
            <p:cNvPr id="15" name="Freeform 15"/>
            <p:cNvSpPr/>
            <p:nvPr/>
          </p:nvSpPr>
          <p:spPr>
            <a:xfrm>
              <a:off x="0" y="0"/>
              <a:ext cx="19896337" cy="638373"/>
            </a:xfrm>
            <a:custGeom>
              <a:avLst/>
              <a:gdLst/>
              <a:ahLst/>
              <a:cxnLst/>
              <a:rect l="l" t="t" r="r" b="b"/>
              <a:pathLst>
                <a:path w="19896337" h="638373">
                  <a:moveTo>
                    <a:pt x="0" y="0"/>
                  </a:moveTo>
                  <a:lnTo>
                    <a:pt x="19896337" y="0"/>
                  </a:lnTo>
                  <a:lnTo>
                    <a:pt x="19896337" y="638373"/>
                  </a:lnTo>
                  <a:lnTo>
                    <a:pt x="0" y="638373"/>
                  </a:lnTo>
                  <a:close/>
                </a:path>
              </a:pathLst>
            </a:custGeom>
            <a:solidFill>
              <a:srgbClr val="000000">
                <a:alpha val="0"/>
              </a:srgbClr>
            </a:solidFill>
          </p:spPr>
        </p:sp>
        <p:sp>
          <p:nvSpPr>
            <p:cNvPr id="16" name="TextBox 16"/>
            <p:cNvSpPr txBox="1"/>
            <p:nvPr/>
          </p:nvSpPr>
          <p:spPr>
            <a:xfrm>
              <a:off x="0" y="-95250"/>
              <a:ext cx="19896337" cy="733623"/>
            </a:xfrm>
            <a:prstGeom prst="rect">
              <a:avLst/>
            </a:prstGeom>
          </p:spPr>
          <p:txBody>
            <a:bodyPr lIns="0" tIns="0" rIns="0" bIns="0" rtlCol="0" anchor="t"/>
            <a:lstStyle/>
            <a:p>
              <a:pPr marL="348754" lvl="1" indent="-174377" algn="l">
                <a:lnSpc>
                  <a:spcPts val="3750"/>
                </a:lnSpc>
                <a:buFont typeface="Arial"/>
                <a:buChar char="•"/>
              </a:pPr>
              <a:r>
                <a:rPr lang="en-US" sz="2312" b="1" spc="-47">
                  <a:solidFill>
                    <a:srgbClr val="000000"/>
                  </a:solidFill>
                  <a:latin typeface="Source Sans Pro Bold"/>
                  <a:ea typeface="Source Sans Pro Bold"/>
                  <a:cs typeface="Source Sans Pro Bold"/>
                  <a:sym typeface="Source Sans Pro Bold"/>
                </a:rPr>
                <a:t> It is helps in understanding before applying statistical models or machine learning algorithms.</a:t>
              </a:r>
            </a:p>
          </p:txBody>
        </p:sp>
      </p:grpSp>
      <p:grpSp>
        <p:nvGrpSpPr>
          <p:cNvPr id="17" name="Group 17"/>
          <p:cNvGrpSpPr/>
          <p:nvPr/>
        </p:nvGrpSpPr>
        <p:grpSpPr>
          <a:xfrm>
            <a:off x="1042392" y="5340846"/>
            <a:ext cx="7283649" cy="383530"/>
            <a:chOff x="0" y="0"/>
            <a:chExt cx="9711532" cy="511373"/>
          </a:xfrm>
        </p:grpSpPr>
        <p:sp>
          <p:nvSpPr>
            <p:cNvPr id="18" name="Freeform 18"/>
            <p:cNvSpPr/>
            <p:nvPr/>
          </p:nvSpPr>
          <p:spPr>
            <a:xfrm>
              <a:off x="6350" y="6350"/>
              <a:ext cx="9698736" cy="498729"/>
            </a:xfrm>
            <a:custGeom>
              <a:avLst/>
              <a:gdLst/>
              <a:ahLst/>
              <a:cxnLst/>
              <a:rect l="l" t="t" r="r" b="b"/>
              <a:pathLst>
                <a:path w="9698736" h="498729">
                  <a:moveTo>
                    <a:pt x="0" y="167513"/>
                  </a:moveTo>
                  <a:cubicBezTo>
                    <a:pt x="0" y="75057"/>
                    <a:pt x="76835" y="0"/>
                    <a:pt x="171577" y="0"/>
                  </a:cubicBezTo>
                  <a:lnTo>
                    <a:pt x="9527159" y="0"/>
                  </a:lnTo>
                  <a:cubicBezTo>
                    <a:pt x="9621901" y="0"/>
                    <a:pt x="9698736" y="75057"/>
                    <a:pt x="9698736" y="167513"/>
                  </a:cubicBezTo>
                  <a:lnTo>
                    <a:pt x="9698736" y="331089"/>
                  </a:lnTo>
                  <a:cubicBezTo>
                    <a:pt x="9698736" y="423672"/>
                    <a:pt x="9621901" y="498602"/>
                    <a:pt x="9527159" y="498602"/>
                  </a:cubicBezTo>
                  <a:lnTo>
                    <a:pt x="171577" y="498602"/>
                  </a:lnTo>
                  <a:cubicBezTo>
                    <a:pt x="76835" y="498729"/>
                    <a:pt x="0" y="423672"/>
                    <a:pt x="0" y="331089"/>
                  </a:cubicBezTo>
                  <a:close/>
                </a:path>
              </a:pathLst>
            </a:custGeom>
            <a:solidFill>
              <a:srgbClr val="F4D4F7"/>
            </a:solidFill>
          </p:spPr>
        </p:sp>
        <p:sp>
          <p:nvSpPr>
            <p:cNvPr id="19" name="Freeform 19"/>
            <p:cNvSpPr/>
            <p:nvPr/>
          </p:nvSpPr>
          <p:spPr>
            <a:xfrm>
              <a:off x="0" y="0"/>
              <a:ext cx="9711436" cy="511429"/>
            </a:xfrm>
            <a:custGeom>
              <a:avLst/>
              <a:gdLst/>
              <a:ahLst/>
              <a:cxnLst/>
              <a:rect l="l" t="t" r="r" b="b"/>
              <a:pathLst>
                <a:path w="9711436" h="511429">
                  <a:moveTo>
                    <a:pt x="0" y="173863"/>
                  </a:moveTo>
                  <a:cubicBezTo>
                    <a:pt x="0" y="77724"/>
                    <a:pt x="79883" y="0"/>
                    <a:pt x="177927" y="0"/>
                  </a:cubicBezTo>
                  <a:lnTo>
                    <a:pt x="9533509" y="0"/>
                  </a:lnTo>
                  <a:lnTo>
                    <a:pt x="9533509" y="6350"/>
                  </a:lnTo>
                  <a:lnTo>
                    <a:pt x="9533509" y="0"/>
                  </a:lnTo>
                  <a:cubicBezTo>
                    <a:pt x="9631680" y="0"/>
                    <a:pt x="9711436" y="77724"/>
                    <a:pt x="9711436" y="173863"/>
                  </a:cubicBezTo>
                  <a:lnTo>
                    <a:pt x="9705086" y="173863"/>
                  </a:lnTo>
                  <a:lnTo>
                    <a:pt x="9711436" y="173863"/>
                  </a:lnTo>
                  <a:lnTo>
                    <a:pt x="9711436" y="337439"/>
                  </a:lnTo>
                  <a:lnTo>
                    <a:pt x="9705086" y="337439"/>
                  </a:lnTo>
                  <a:lnTo>
                    <a:pt x="9711436" y="337439"/>
                  </a:lnTo>
                  <a:cubicBezTo>
                    <a:pt x="9711436" y="433578"/>
                    <a:pt x="9631552" y="511302"/>
                    <a:pt x="9533509" y="511302"/>
                  </a:cubicBezTo>
                  <a:lnTo>
                    <a:pt x="9533509" y="504952"/>
                  </a:lnTo>
                  <a:lnTo>
                    <a:pt x="9533509" y="511302"/>
                  </a:lnTo>
                  <a:lnTo>
                    <a:pt x="177927" y="511302"/>
                  </a:lnTo>
                  <a:lnTo>
                    <a:pt x="177927" y="504952"/>
                  </a:lnTo>
                  <a:lnTo>
                    <a:pt x="177927" y="511302"/>
                  </a:lnTo>
                  <a:cubicBezTo>
                    <a:pt x="79883" y="511429"/>
                    <a:pt x="0" y="433705"/>
                    <a:pt x="0" y="337439"/>
                  </a:cubicBezTo>
                  <a:lnTo>
                    <a:pt x="0" y="173863"/>
                  </a:lnTo>
                  <a:lnTo>
                    <a:pt x="6350" y="173863"/>
                  </a:lnTo>
                  <a:lnTo>
                    <a:pt x="0" y="173863"/>
                  </a:lnTo>
                  <a:moveTo>
                    <a:pt x="12700" y="173863"/>
                  </a:moveTo>
                  <a:lnTo>
                    <a:pt x="12700" y="337439"/>
                  </a:lnTo>
                  <a:lnTo>
                    <a:pt x="6350" y="337439"/>
                  </a:lnTo>
                  <a:lnTo>
                    <a:pt x="12700" y="337439"/>
                  </a:lnTo>
                  <a:cubicBezTo>
                    <a:pt x="12700" y="426339"/>
                    <a:pt x="86487" y="498602"/>
                    <a:pt x="177927" y="498602"/>
                  </a:cubicBezTo>
                  <a:lnTo>
                    <a:pt x="9533509" y="498602"/>
                  </a:lnTo>
                  <a:cubicBezTo>
                    <a:pt x="9624949" y="498602"/>
                    <a:pt x="9698736" y="426339"/>
                    <a:pt x="9698736" y="337439"/>
                  </a:cubicBezTo>
                  <a:lnTo>
                    <a:pt x="9698736" y="173863"/>
                  </a:lnTo>
                  <a:cubicBezTo>
                    <a:pt x="9698736" y="84963"/>
                    <a:pt x="9624949" y="12700"/>
                    <a:pt x="9533509" y="12700"/>
                  </a:cubicBezTo>
                  <a:lnTo>
                    <a:pt x="177927" y="12700"/>
                  </a:lnTo>
                  <a:lnTo>
                    <a:pt x="177927" y="6350"/>
                  </a:lnTo>
                  <a:lnTo>
                    <a:pt x="177927" y="12700"/>
                  </a:lnTo>
                  <a:cubicBezTo>
                    <a:pt x="86487" y="12700"/>
                    <a:pt x="12700" y="84963"/>
                    <a:pt x="12700" y="173863"/>
                  </a:cubicBezTo>
                  <a:close/>
                </a:path>
              </a:pathLst>
            </a:custGeom>
            <a:solidFill>
              <a:srgbClr val="DABADD"/>
            </a:solidFill>
          </p:spPr>
        </p:sp>
      </p:grpSp>
      <p:grpSp>
        <p:nvGrpSpPr>
          <p:cNvPr id="20" name="Group 20"/>
          <p:cNvGrpSpPr/>
          <p:nvPr/>
        </p:nvGrpSpPr>
        <p:grpSpPr>
          <a:xfrm>
            <a:off x="1047155" y="6093470"/>
            <a:ext cx="4224338" cy="527894"/>
            <a:chOff x="0" y="0"/>
            <a:chExt cx="5632450" cy="703858"/>
          </a:xfrm>
        </p:grpSpPr>
        <p:sp>
          <p:nvSpPr>
            <p:cNvPr id="21" name="Freeform 21"/>
            <p:cNvSpPr/>
            <p:nvPr/>
          </p:nvSpPr>
          <p:spPr>
            <a:xfrm>
              <a:off x="0" y="0"/>
              <a:ext cx="5632450" cy="703858"/>
            </a:xfrm>
            <a:custGeom>
              <a:avLst/>
              <a:gdLst/>
              <a:ahLst/>
              <a:cxnLst/>
              <a:rect l="l" t="t" r="r" b="b"/>
              <a:pathLst>
                <a:path w="5632450" h="703858">
                  <a:moveTo>
                    <a:pt x="0" y="0"/>
                  </a:moveTo>
                  <a:lnTo>
                    <a:pt x="5632450" y="0"/>
                  </a:lnTo>
                  <a:lnTo>
                    <a:pt x="5632450" y="703858"/>
                  </a:lnTo>
                  <a:lnTo>
                    <a:pt x="0" y="703858"/>
                  </a:lnTo>
                  <a:close/>
                </a:path>
              </a:pathLst>
            </a:custGeom>
            <a:solidFill>
              <a:srgbClr val="000000">
                <a:alpha val="0"/>
              </a:srgbClr>
            </a:solidFill>
          </p:spPr>
        </p:sp>
        <p:sp>
          <p:nvSpPr>
            <p:cNvPr id="22" name="TextBox 22"/>
            <p:cNvSpPr txBox="1"/>
            <p:nvPr/>
          </p:nvSpPr>
          <p:spPr>
            <a:xfrm>
              <a:off x="0" y="-38100"/>
              <a:ext cx="5632450" cy="741958"/>
            </a:xfrm>
            <a:prstGeom prst="rect">
              <a:avLst/>
            </a:prstGeom>
          </p:spPr>
          <p:txBody>
            <a:bodyPr lIns="0" tIns="0" rIns="0" bIns="0" rtlCol="0" anchor="t"/>
            <a:lstStyle/>
            <a:p>
              <a:pPr algn="l">
                <a:lnSpc>
                  <a:spcPts val="4125"/>
                </a:lnSpc>
              </a:pPr>
              <a:r>
                <a:rPr lang="en-US" sz="3312" b="1" spc="-66">
                  <a:solidFill>
                    <a:srgbClr val="5E98F1"/>
                  </a:solidFill>
                  <a:latin typeface="Arimo Bold"/>
                  <a:ea typeface="Arimo Bold"/>
                  <a:cs typeface="Arimo Bold"/>
                  <a:sym typeface="Arimo Bold"/>
                </a:rPr>
                <a:t>1.Univariate Analysis</a:t>
              </a:r>
            </a:p>
          </p:txBody>
        </p:sp>
      </p:grpSp>
      <p:grpSp>
        <p:nvGrpSpPr>
          <p:cNvPr id="23" name="Group 23"/>
          <p:cNvGrpSpPr/>
          <p:nvPr/>
        </p:nvGrpSpPr>
        <p:grpSpPr>
          <a:xfrm>
            <a:off x="1047155" y="6800850"/>
            <a:ext cx="7872412" cy="478780"/>
            <a:chOff x="0" y="0"/>
            <a:chExt cx="10496550" cy="638373"/>
          </a:xfrm>
        </p:grpSpPr>
        <p:sp>
          <p:nvSpPr>
            <p:cNvPr id="24" name="Freeform 24"/>
            <p:cNvSpPr/>
            <p:nvPr/>
          </p:nvSpPr>
          <p:spPr>
            <a:xfrm>
              <a:off x="0" y="0"/>
              <a:ext cx="10496550" cy="638373"/>
            </a:xfrm>
            <a:custGeom>
              <a:avLst/>
              <a:gdLst/>
              <a:ahLst/>
              <a:cxnLst/>
              <a:rect l="l" t="t" r="r" b="b"/>
              <a:pathLst>
                <a:path w="10496550" h="638373">
                  <a:moveTo>
                    <a:pt x="0" y="0"/>
                  </a:moveTo>
                  <a:lnTo>
                    <a:pt x="10496550" y="0"/>
                  </a:lnTo>
                  <a:lnTo>
                    <a:pt x="10496550" y="638373"/>
                  </a:lnTo>
                  <a:lnTo>
                    <a:pt x="0" y="638373"/>
                  </a:lnTo>
                  <a:close/>
                </a:path>
              </a:pathLst>
            </a:custGeom>
            <a:solidFill>
              <a:srgbClr val="000000">
                <a:alpha val="0"/>
              </a:srgbClr>
            </a:solidFill>
          </p:spPr>
        </p:sp>
        <p:sp>
          <p:nvSpPr>
            <p:cNvPr id="25" name="TextBox 25"/>
            <p:cNvSpPr txBox="1"/>
            <p:nvPr/>
          </p:nvSpPr>
          <p:spPr>
            <a:xfrm>
              <a:off x="0" y="-95250"/>
              <a:ext cx="10496550" cy="733623"/>
            </a:xfrm>
            <a:prstGeom prst="rect">
              <a:avLst/>
            </a:prstGeom>
          </p:spPr>
          <p:txBody>
            <a:bodyPr lIns="0" tIns="0" rIns="0" bIns="0" rtlCol="0" anchor="t"/>
            <a:lstStyle/>
            <a:p>
              <a:pPr algn="l">
                <a:lnSpc>
                  <a:spcPts val="3750"/>
                </a:lnSpc>
              </a:pPr>
              <a:r>
                <a:rPr lang="en-US" sz="2312" b="1" spc="-47">
                  <a:solidFill>
                    <a:srgbClr val="B05EF1"/>
                  </a:solidFill>
                  <a:latin typeface="Source Sans Pro Bold"/>
                  <a:ea typeface="Source Sans Pro Bold"/>
                  <a:cs typeface="Source Sans Pro Bold"/>
                  <a:sym typeface="Source Sans Pro Bold"/>
                </a:rPr>
                <a:t>→Numerical Variables Univariate Analysis</a:t>
              </a:r>
            </a:p>
          </p:txBody>
        </p:sp>
      </p:grpSp>
      <p:grpSp>
        <p:nvGrpSpPr>
          <p:cNvPr id="26" name="Group 26"/>
          <p:cNvGrpSpPr/>
          <p:nvPr/>
        </p:nvGrpSpPr>
        <p:grpSpPr>
          <a:xfrm>
            <a:off x="1047155" y="7459116"/>
            <a:ext cx="7872412" cy="478780"/>
            <a:chOff x="0" y="0"/>
            <a:chExt cx="10496550" cy="638373"/>
          </a:xfrm>
        </p:grpSpPr>
        <p:sp>
          <p:nvSpPr>
            <p:cNvPr id="27" name="Freeform 27"/>
            <p:cNvSpPr/>
            <p:nvPr/>
          </p:nvSpPr>
          <p:spPr>
            <a:xfrm>
              <a:off x="0" y="0"/>
              <a:ext cx="10496550" cy="638373"/>
            </a:xfrm>
            <a:custGeom>
              <a:avLst/>
              <a:gdLst/>
              <a:ahLst/>
              <a:cxnLst/>
              <a:rect l="l" t="t" r="r" b="b"/>
              <a:pathLst>
                <a:path w="10496550" h="638373">
                  <a:moveTo>
                    <a:pt x="0" y="0"/>
                  </a:moveTo>
                  <a:lnTo>
                    <a:pt x="10496550" y="0"/>
                  </a:lnTo>
                  <a:lnTo>
                    <a:pt x="10496550" y="638373"/>
                  </a:lnTo>
                  <a:lnTo>
                    <a:pt x="0" y="638373"/>
                  </a:lnTo>
                  <a:close/>
                </a:path>
              </a:pathLst>
            </a:custGeom>
            <a:solidFill>
              <a:srgbClr val="000000">
                <a:alpha val="0"/>
              </a:srgbClr>
            </a:solidFill>
          </p:spPr>
        </p:sp>
        <p:sp>
          <p:nvSpPr>
            <p:cNvPr id="28" name="TextBox 28"/>
            <p:cNvSpPr txBox="1"/>
            <p:nvPr/>
          </p:nvSpPr>
          <p:spPr>
            <a:xfrm>
              <a:off x="0" y="-95250"/>
              <a:ext cx="10496550" cy="733623"/>
            </a:xfrm>
            <a:prstGeom prst="rect">
              <a:avLst/>
            </a:prstGeom>
          </p:spPr>
          <p:txBody>
            <a:bodyPr lIns="0" tIns="0" rIns="0" bIns="0" rtlCol="0" anchor="t"/>
            <a:lstStyle/>
            <a:p>
              <a:pPr algn="l">
                <a:lnSpc>
                  <a:spcPts val="3750"/>
                </a:lnSpc>
              </a:pPr>
              <a:r>
                <a:rPr lang="en-US" sz="2312" b="1" spc="-47">
                  <a:solidFill>
                    <a:srgbClr val="B05EF1"/>
                  </a:solidFill>
                  <a:latin typeface="Source Sans Pro Bold"/>
                  <a:ea typeface="Source Sans Pro Bold"/>
                  <a:cs typeface="Source Sans Pro Bold"/>
                  <a:sym typeface="Source Sans Pro Bold"/>
                </a:rPr>
                <a:t>→Categorical Variables Univariate Analysis</a:t>
              </a:r>
            </a:p>
          </p:txBody>
        </p:sp>
      </p:grpSp>
      <p:grpSp>
        <p:nvGrpSpPr>
          <p:cNvPr id="29" name="Group 29"/>
          <p:cNvGrpSpPr/>
          <p:nvPr/>
        </p:nvGrpSpPr>
        <p:grpSpPr>
          <a:xfrm>
            <a:off x="9363521" y="5340846"/>
            <a:ext cx="7283798" cy="383530"/>
            <a:chOff x="0" y="0"/>
            <a:chExt cx="9711730" cy="511373"/>
          </a:xfrm>
        </p:grpSpPr>
        <p:sp>
          <p:nvSpPr>
            <p:cNvPr id="30" name="Freeform 30"/>
            <p:cNvSpPr/>
            <p:nvPr/>
          </p:nvSpPr>
          <p:spPr>
            <a:xfrm>
              <a:off x="6350" y="6350"/>
              <a:ext cx="9698990" cy="498729"/>
            </a:xfrm>
            <a:custGeom>
              <a:avLst/>
              <a:gdLst/>
              <a:ahLst/>
              <a:cxnLst/>
              <a:rect l="l" t="t" r="r" b="b"/>
              <a:pathLst>
                <a:path w="9698990" h="498729">
                  <a:moveTo>
                    <a:pt x="0" y="167513"/>
                  </a:moveTo>
                  <a:cubicBezTo>
                    <a:pt x="0" y="75057"/>
                    <a:pt x="76835" y="0"/>
                    <a:pt x="171577" y="0"/>
                  </a:cubicBezTo>
                  <a:lnTo>
                    <a:pt x="9527413" y="0"/>
                  </a:lnTo>
                  <a:cubicBezTo>
                    <a:pt x="9622155" y="0"/>
                    <a:pt x="9698990" y="75057"/>
                    <a:pt x="9698990" y="167513"/>
                  </a:cubicBezTo>
                  <a:lnTo>
                    <a:pt x="9698990" y="331089"/>
                  </a:lnTo>
                  <a:cubicBezTo>
                    <a:pt x="9698990" y="423672"/>
                    <a:pt x="9622155" y="498602"/>
                    <a:pt x="9527413" y="498602"/>
                  </a:cubicBezTo>
                  <a:lnTo>
                    <a:pt x="171577" y="498602"/>
                  </a:lnTo>
                  <a:cubicBezTo>
                    <a:pt x="76835" y="498729"/>
                    <a:pt x="0" y="423672"/>
                    <a:pt x="0" y="331089"/>
                  </a:cubicBezTo>
                  <a:close/>
                </a:path>
              </a:pathLst>
            </a:custGeom>
            <a:solidFill>
              <a:srgbClr val="F4D4F7"/>
            </a:solidFill>
          </p:spPr>
        </p:sp>
        <p:sp>
          <p:nvSpPr>
            <p:cNvPr id="31" name="Freeform 31"/>
            <p:cNvSpPr/>
            <p:nvPr/>
          </p:nvSpPr>
          <p:spPr>
            <a:xfrm>
              <a:off x="0" y="0"/>
              <a:ext cx="9711690" cy="511429"/>
            </a:xfrm>
            <a:custGeom>
              <a:avLst/>
              <a:gdLst/>
              <a:ahLst/>
              <a:cxnLst/>
              <a:rect l="l" t="t" r="r" b="b"/>
              <a:pathLst>
                <a:path w="9711690" h="511429">
                  <a:moveTo>
                    <a:pt x="0" y="173863"/>
                  </a:moveTo>
                  <a:cubicBezTo>
                    <a:pt x="0" y="77724"/>
                    <a:pt x="79883" y="0"/>
                    <a:pt x="177927" y="0"/>
                  </a:cubicBezTo>
                  <a:lnTo>
                    <a:pt x="9533763" y="0"/>
                  </a:lnTo>
                  <a:lnTo>
                    <a:pt x="9533763" y="6350"/>
                  </a:lnTo>
                  <a:lnTo>
                    <a:pt x="9533763" y="0"/>
                  </a:lnTo>
                  <a:cubicBezTo>
                    <a:pt x="9631934" y="0"/>
                    <a:pt x="9711690" y="77724"/>
                    <a:pt x="9711690" y="173863"/>
                  </a:cubicBezTo>
                  <a:lnTo>
                    <a:pt x="9705340" y="173863"/>
                  </a:lnTo>
                  <a:lnTo>
                    <a:pt x="9711690" y="173863"/>
                  </a:lnTo>
                  <a:lnTo>
                    <a:pt x="9711690" y="337439"/>
                  </a:lnTo>
                  <a:lnTo>
                    <a:pt x="9705340" y="337439"/>
                  </a:lnTo>
                  <a:lnTo>
                    <a:pt x="9711690" y="337439"/>
                  </a:lnTo>
                  <a:cubicBezTo>
                    <a:pt x="9711690" y="433578"/>
                    <a:pt x="9631807" y="511302"/>
                    <a:pt x="9533763" y="511302"/>
                  </a:cubicBezTo>
                  <a:lnTo>
                    <a:pt x="9533763" y="504952"/>
                  </a:lnTo>
                  <a:lnTo>
                    <a:pt x="9533763" y="511302"/>
                  </a:lnTo>
                  <a:lnTo>
                    <a:pt x="177927" y="511302"/>
                  </a:lnTo>
                  <a:lnTo>
                    <a:pt x="177927" y="504952"/>
                  </a:lnTo>
                  <a:lnTo>
                    <a:pt x="177927" y="511302"/>
                  </a:lnTo>
                  <a:cubicBezTo>
                    <a:pt x="79883" y="511429"/>
                    <a:pt x="0" y="433705"/>
                    <a:pt x="0" y="337439"/>
                  </a:cubicBezTo>
                  <a:lnTo>
                    <a:pt x="0" y="173863"/>
                  </a:lnTo>
                  <a:lnTo>
                    <a:pt x="6350" y="173863"/>
                  </a:lnTo>
                  <a:lnTo>
                    <a:pt x="0" y="173863"/>
                  </a:lnTo>
                  <a:moveTo>
                    <a:pt x="12700" y="173863"/>
                  </a:moveTo>
                  <a:lnTo>
                    <a:pt x="12700" y="337439"/>
                  </a:lnTo>
                  <a:lnTo>
                    <a:pt x="6350" y="337439"/>
                  </a:lnTo>
                  <a:lnTo>
                    <a:pt x="12700" y="337439"/>
                  </a:lnTo>
                  <a:cubicBezTo>
                    <a:pt x="12700" y="426339"/>
                    <a:pt x="86487" y="498602"/>
                    <a:pt x="177927" y="498602"/>
                  </a:cubicBezTo>
                  <a:lnTo>
                    <a:pt x="9533763" y="498602"/>
                  </a:lnTo>
                  <a:cubicBezTo>
                    <a:pt x="9625203" y="498602"/>
                    <a:pt x="9698990" y="426339"/>
                    <a:pt x="9698990" y="337439"/>
                  </a:cubicBezTo>
                  <a:lnTo>
                    <a:pt x="9698990" y="173863"/>
                  </a:lnTo>
                  <a:cubicBezTo>
                    <a:pt x="9698990" y="84963"/>
                    <a:pt x="9625203" y="12700"/>
                    <a:pt x="9533763" y="12700"/>
                  </a:cubicBezTo>
                  <a:lnTo>
                    <a:pt x="177927" y="12700"/>
                  </a:lnTo>
                  <a:lnTo>
                    <a:pt x="177927" y="6350"/>
                  </a:lnTo>
                  <a:lnTo>
                    <a:pt x="177927" y="12700"/>
                  </a:lnTo>
                  <a:cubicBezTo>
                    <a:pt x="86487" y="12700"/>
                    <a:pt x="12700" y="84963"/>
                    <a:pt x="12700" y="173863"/>
                  </a:cubicBezTo>
                  <a:close/>
                </a:path>
              </a:pathLst>
            </a:custGeom>
            <a:solidFill>
              <a:srgbClr val="DABADD"/>
            </a:solidFill>
          </p:spPr>
        </p:sp>
      </p:grpSp>
      <p:grpSp>
        <p:nvGrpSpPr>
          <p:cNvPr id="32" name="Group 32"/>
          <p:cNvGrpSpPr/>
          <p:nvPr/>
        </p:nvGrpSpPr>
        <p:grpSpPr>
          <a:xfrm>
            <a:off x="9368284" y="6093470"/>
            <a:ext cx="4224338" cy="527894"/>
            <a:chOff x="0" y="0"/>
            <a:chExt cx="5632450" cy="703858"/>
          </a:xfrm>
        </p:grpSpPr>
        <p:sp>
          <p:nvSpPr>
            <p:cNvPr id="33" name="Freeform 33"/>
            <p:cNvSpPr/>
            <p:nvPr/>
          </p:nvSpPr>
          <p:spPr>
            <a:xfrm>
              <a:off x="0" y="0"/>
              <a:ext cx="5632450" cy="703858"/>
            </a:xfrm>
            <a:custGeom>
              <a:avLst/>
              <a:gdLst/>
              <a:ahLst/>
              <a:cxnLst/>
              <a:rect l="l" t="t" r="r" b="b"/>
              <a:pathLst>
                <a:path w="5632450" h="703858">
                  <a:moveTo>
                    <a:pt x="0" y="0"/>
                  </a:moveTo>
                  <a:lnTo>
                    <a:pt x="5632450" y="0"/>
                  </a:lnTo>
                  <a:lnTo>
                    <a:pt x="5632450" y="703858"/>
                  </a:lnTo>
                  <a:lnTo>
                    <a:pt x="0" y="703858"/>
                  </a:lnTo>
                  <a:close/>
                </a:path>
              </a:pathLst>
            </a:custGeom>
            <a:solidFill>
              <a:srgbClr val="000000">
                <a:alpha val="0"/>
              </a:srgbClr>
            </a:solidFill>
          </p:spPr>
        </p:sp>
        <p:sp>
          <p:nvSpPr>
            <p:cNvPr id="34" name="TextBox 34"/>
            <p:cNvSpPr txBox="1"/>
            <p:nvPr/>
          </p:nvSpPr>
          <p:spPr>
            <a:xfrm>
              <a:off x="0" y="-38100"/>
              <a:ext cx="5632450" cy="741958"/>
            </a:xfrm>
            <a:prstGeom prst="rect">
              <a:avLst/>
            </a:prstGeom>
          </p:spPr>
          <p:txBody>
            <a:bodyPr lIns="0" tIns="0" rIns="0" bIns="0" rtlCol="0" anchor="t"/>
            <a:lstStyle/>
            <a:p>
              <a:pPr algn="l">
                <a:lnSpc>
                  <a:spcPts val="4125"/>
                </a:lnSpc>
              </a:pPr>
              <a:r>
                <a:rPr lang="en-US" sz="3312" b="1" spc="-66">
                  <a:solidFill>
                    <a:srgbClr val="5E98F1"/>
                  </a:solidFill>
                  <a:latin typeface="Arimo Bold"/>
                  <a:ea typeface="Arimo Bold"/>
                  <a:cs typeface="Arimo Bold"/>
                  <a:sym typeface="Arimo Bold"/>
                </a:rPr>
                <a:t>2.Bivariate Analysis</a:t>
              </a:r>
            </a:p>
          </p:txBody>
        </p:sp>
      </p:grpSp>
      <p:grpSp>
        <p:nvGrpSpPr>
          <p:cNvPr id="35" name="Group 35"/>
          <p:cNvGrpSpPr/>
          <p:nvPr/>
        </p:nvGrpSpPr>
        <p:grpSpPr>
          <a:xfrm>
            <a:off x="9368284" y="6800850"/>
            <a:ext cx="7872561" cy="478780"/>
            <a:chOff x="0" y="0"/>
            <a:chExt cx="10496748" cy="638373"/>
          </a:xfrm>
        </p:grpSpPr>
        <p:sp>
          <p:nvSpPr>
            <p:cNvPr id="36" name="Freeform 36"/>
            <p:cNvSpPr/>
            <p:nvPr/>
          </p:nvSpPr>
          <p:spPr>
            <a:xfrm>
              <a:off x="0" y="0"/>
              <a:ext cx="10496748" cy="638373"/>
            </a:xfrm>
            <a:custGeom>
              <a:avLst/>
              <a:gdLst/>
              <a:ahLst/>
              <a:cxnLst/>
              <a:rect l="l" t="t" r="r" b="b"/>
              <a:pathLst>
                <a:path w="10496748" h="638373">
                  <a:moveTo>
                    <a:pt x="0" y="0"/>
                  </a:moveTo>
                  <a:lnTo>
                    <a:pt x="10496748" y="0"/>
                  </a:lnTo>
                  <a:lnTo>
                    <a:pt x="10496748" y="638373"/>
                  </a:lnTo>
                  <a:lnTo>
                    <a:pt x="0" y="638373"/>
                  </a:lnTo>
                  <a:close/>
                </a:path>
              </a:pathLst>
            </a:custGeom>
            <a:solidFill>
              <a:srgbClr val="000000">
                <a:alpha val="0"/>
              </a:srgbClr>
            </a:solidFill>
          </p:spPr>
        </p:sp>
        <p:sp>
          <p:nvSpPr>
            <p:cNvPr id="37" name="TextBox 37"/>
            <p:cNvSpPr txBox="1"/>
            <p:nvPr/>
          </p:nvSpPr>
          <p:spPr>
            <a:xfrm>
              <a:off x="0" y="-95250"/>
              <a:ext cx="10496748" cy="733623"/>
            </a:xfrm>
            <a:prstGeom prst="rect">
              <a:avLst/>
            </a:prstGeom>
          </p:spPr>
          <p:txBody>
            <a:bodyPr lIns="0" tIns="0" rIns="0" bIns="0" rtlCol="0" anchor="t"/>
            <a:lstStyle/>
            <a:p>
              <a:pPr algn="l">
                <a:lnSpc>
                  <a:spcPts val="3750"/>
                </a:lnSpc>
              </a:pPr>
              <a:r>
                <a:rPr lang="en-US" sz="2312" b="1" spc="-47">
                  <a:solidFill>
                    <a:srgbClr val="B05EF1"/>
                  </a:solidFill>
                  <a:latin typeface="Source Sans Pro Bold"/>
                  <a:ea typeface="Source Sans Pro Bold"/>
                  <a:cs typeface="Source Sans Pro Bold"/>
                  <a:sym typeface="Source Sans Pro Bold"/>
                </a:rPr>
                <a:t>→Numerical Features vs Target</a:t>
              </a:r>
            </a:p>
          </p:txBody>
        </p:sp>
      </p:grpSp>
      <p:grpSp>
        <p:nvGrpSpPr>
          <p:cNvPr id="38" name="Group 38"/>
          <p:cNvGrpSpPr/>
          <p:nvPr/>
        </p:nvGrpSpPr>
        <p:grpSpPr>
          <a:xfrm>
            <a:off x="9368284" y="7459116"/>
            <a:ext cx="7872561" cy="478780"/>
            <a:chOff x="0" y="0"/>
            <a:chExt cx="10496748" cy="638373"/>
          </a:xfrm>
        </p:grpSpPr>
        <p:sp>
          <p:nvSpPr>
            <p:cNvPr id="39" name="Freeform 39"/>
            <p:cNvSpPr/>
            <p:nvPr/>
          </p:nvSpPr>
          <p:spPr>
            <a:xfrm>
              <a:off x="0" y="0"/>
              <a:ext cx="10496748" cy="638373"/>
            </a:xfrm>
            <a:custGeom>
              <a:avLst/>
              <a:gdLst/>
              <a:ahLst/>
              <a:cxnLst/>
              <a:rect l="l" t="t" r="r" b="b"/>
              <a:pathLst>
                <a:path w="10496748" h="638373">
                  <a:moveTo>
                    <a:pt x="0" y="0"/>
                  </a:moveTo>
                  <a:lnTo>
                    <a:pt x="10496748" y="0"/>
                  </a:lnTo>
                  <a:lnTo>
                    <a:pt x="10496748" y="638373"/>
                  </a:lnTo>
                  <a:lnTo>
                    <a:pt x="0" y="638373"/>
                  </a:lnTo>
                  <a:close/>
                </a:path>
              </a:pathLst>
            </a:custGeom>
            <a:solidFill>
              <a:srgbClr val="000000">
                <a:alpha val="0"/>
              </a:srgbClr>
            </a:solidFill>
          </p:spPr>
        </p:sp>
        <p:sp>
          <p:nvSpPr>
            <p:cNvPr id="40" name="TextBox 40"/>
            <p:cNvSpPr txBox="1"/>
            <p:nvPr/>
          </p:nvSpPr>
          <p:spPr>
            <a:xfrm>
              <a:off x="0" y="-95250"/>
              <a:ext cx="10496748" cy="733623"/>
            </a:xfrm>
            <a:prstGeom prst="rect">
              <a:avLst/>
            </a:prstGeom>
          </p:spPr>
          <p:txBody>
            <a:bodyPr lIns="0" tIns="0" rIns="0" bIns="0" rtlCol="0" anchor="t"/>
            <a:lstStyle/>
            <a:p>
              <a:pPr algn="l">
                <a:lnSpc>
                  <a:spcPts val="3750"/>
                </a:lnSpc>
              </a:pPr>
              <a:r>
                <a:rPr lang="en-US" sz="2312" b="1" spc="-47">
                  <a:solidFill>
                    <a:srgbClr val="B05EF1"/>
                  </a:solidFill>
                  <a:latin typeface="Source Sans Pro Bold"/>
                  <a:ea typeface="Source Sans Pro Bold"/>
                  <a:cs typeface="Source Sans Pro Bold"/>
                  <a:sym typeface="Source Sans Pro Bold"/>
                </a:rPr>
                <a:t>→Categorical Features vs Target</a:t>
              </a: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24384000" cy="13716000"/>
          </a:xfrm>
          <a:solidFill>
            <a:srgbClr val="F8E8E7"/>
          </a:solidFill>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grpFill/>
          </p:spPr>
        </p:sp>
      </p:grpSp>
      <p:sp>
        <p:nvSpPr>
          <p:cNvPr id="5" name="Freeform 5" descr="preencoded.png">
            <a:hlinkClick r:id="rId3" tooltip="https://gamma.app/?utm_source=made-with-gamma"/>
          </p:cNvPr>
          <p:cNvSpPr/>
          <p:nvPr/>
        </p:nvSpPr>
        <p:spPr>
          <a:xfrm>
            <a:off x="16049019" y="9686925"/>
            <a:ext cx="2153256" cy="514350"/>
          </a:xfrm>
          <a:custGeom>
            <a:avLst/>
            <a:gdLst/>
            <a:ahLst/>
            <a:cxnLst/>
            <a:rect l="l" t="t" r="r" b="b"/>
            <a:pathLst>
              <a:path w="2153256" h="514350">
                <a:moveTo>
                  <a:pt x="0" y="0"/>
                </a:moveTo>
                <a:lnTo>
                  <a:pt x="2153256" y="0"/>
                </a:lnTo>
                <a:lnTo>
                  <a:pt x="2153256" y="514350"/>
                </a:lnTo>
                <a:lnTo>
                  <a:pt x="0" y="514350"/>
                </a:lnTo>
                <a:lnTo>
                  <a:pt x="0" y="0"/>
                </a:lnTo>
                <a:close/>
              </a:path>
            </a:pathLst>
          </a:custGeom>
          <a:blipFill>
            <a:blip r:embed="rId4"/>
            <a:stretch>
              <a:fillRect/>
            </a:stretch>
          </a:blipFill>
        </p:spPr>
      </p:sp>
      <p:sp>
        <p:nvSpPr>
          <p:cNvPr id="6" name="Freeform 6" descr="preencoded.png"/>
          <p:cNvSpPr/>
          <p:nvPr/>
        </p:nvSpPr>
        <p:spPr>
          <a:xfrm>
            <a:off x="9144000" y="0"/>
            <a:ext cx="9144000" cy="10287000"/>
          </a:xfrm>
          <a:custGeom>
            <a:avLst/>
            <a:gdLst/>
            <a:ahLst/>
            <a:cxnLst/>
            <a:rect l="l" t="t" r="r" b="b"/>
            <a:pathLst>
              <a:path w="9144000" h="10287000">
                <a:moveTo>
                  <a:pt x="0" y="0"/>
                </a:moveTo>
                <a:lnTo>
                  <a:pt x="9144000" y="0"/>
                </a:lnTo>
                <a:lnTo>
                  <a:pt x="9144000" y="10287000"/>
                </a:lnTo>
                <a:lnTo>
                  <a:pt x="0" y="10287000"/>
                </a:lnTo>
                <a:lnTo>
                  <a:pt x="0" y="0"/>
                </a:lnTo>
                <a:close/>
              </a:path>
            </a:pathLst>
          </a:custGeom>
          <a:blipFill>
            <a:blip r:embed="rId5"/>
            <a:stretch>
              <a:fillRect/>
            </a:stretch>
          </a:blipFill>
        </p:spPr>
      </p:sp>
      <p:sp>
        <p:nvSpPr>
          <p:cNvPr id="7" name="Freeform 7" descr="preencoded.png"/>
          <p:cNvSpPr/>
          <p:nvPr/>
        </p:nvSpPr>
        <p:spPr>
          <a:xfrm>
            <a:off x="9457284" y="3727400"/>
            <a:ext cx="8517434" cy="2832050"/>
          </a:xfrm>
          <a:custGeom>
            <a:avLst/>
            <a:gdLst/>
            <a:ahLst/>
            <a:cxnLst/>
            <a:rect l="l" t="t" r="r" b="b"/>
            <a:pathLst>
              <a:path w="8517434" h="2832050">
                <a:moveTo>
                  <a:pt x="0" y="0"/>
                </a:moveTo>
                <a:lnTo>
                  <a:pt x="8517434" y="0"/>
                </a:lnTo>
                <a:lnTo>
                  <a:pt x="8517434" y="2832050"/>
                </a:lnTo>
                <a:lnTo>
                  <a:pt x="0" y="2832050"/>
                </a:lnTo>
                <a:lnTo>
                  <a:pt x="0" y="0"/>
                </a:lnTo>
                <a:close/>
              </a:path>
            </a:pathLst>
          </a:custGeom>
          <a:blipFill>
            <a:blip r:embed="rId6"/>
            <a:stretch>
              <a:fillRect/>
            </a:stretch>
          </a:blipFill>
        </p:spPr>
      </p:sp>
      <p:grpSp>
        <p:nvGrpSpPr>
          <p:cNvPr id="8" name="Group 8"/>
          <p:cNvGrpSpPr/>
          <p:nvPr/>
        </p:nvGrpSpPr>
        <p:grpSpPr>
          <a:xfrm>
            <a:off x="877044" y="803076"/>
            <a:ext cx="6496516" cy="939129"/>
            <a:chOff x="0" y="0"/>
            <a:chExt cx="8662021" cy="1252172"/>
          </a:xfrm>
        </p:grpSpPr>
        <p:sp>
          <p:nvSpPr>
            <p:cNvPr id="9" name="Freeform 9"/>
            <p:cNvSpPr/>
            <p:nvPr/>
          </p:nvSpPr>
          <p:spPr>
            <a:xfrm>
              <a:off x="0" y="0"/>
              <a:ext cx="8662021" cy="1252172"/>
            </a:xfrm>
            <a:custGeom>
              <a:avLst/>
              <a:gdLst/>
              <a:ahLst/>
              <a:cxnLst/>
              <a:rect l="l" t="t" r="r" b="b"/>
              <a:pathLst>
                <a:path w="8662021" h="1252172">
                  <a:moveTo>
                    <a:pt x="0" y="0"/>
                  </a:moveTo>
                  <a:lnTo>
                    <a:pt x="8662021" y="0"/>
                  </a:lnTo>
                  <a:lnTo>
                    <a:pt x="8662021" y="1252172"/>
                  </a:lnTo>
                  <a:lnTo>
                    <a:pt x="0" y="1252172"/>
                  </a:lnTo>
                  <a:close/>
                </a:path>
              </a:pathLst>
            </a:custGeom>
            <a:solidFill>
              <a:srgbClr val="000000">
                <a:alpha val="0"/>
              </a:srgbClr>
            </a:solidFill>
          </p:spPr>
        </p:sp>
        <p:sp>
          <p:nvSpPr>
            <p:cNvPr id="10" name="TextBox 10"/>
            <p:cNvSpPr txBox="1"/>
            <p:nvPr/>
          </p:nvSpPr>
          <p:spPr>
            <a:xfrm>
              <a:off x="0" y="-47625"/>
              <a:ext cx="8662021" cy="1299797"/>
            </a:xfrm>
            <a:prstGeom prst="rect">
              <a:avLst/>
            </a:prstGeom>
          </p:spPr>
          <p:txBody>
            <a:bodyPr lIns="0" tIns="0" rIns="0" bIns="0" rtlCol="0" anchor="t"/>
            <a:lstStyle/>
            <a:p>
              <a:pPr algn="l">
                <a:lnSpc>
                  <a:spcPts val="5750"/>
                </a:lnSpc>
              </a:pPr>
              <a:r>
                <a:rPr lang="en-US" sz="4625" b="1" spc="-92">
                  <a:solidFill>
                    <a:srgbClr val="D73AD7"/>
                  </a:solidFill>
                  <a:latin typeface="Arimo Bold"/>
                  <a:ea typeface="Arimo Bold"/>
                  <a:cs typeface="Arimo Bold"/>
                  <a:sym typeface="Arimo Bold"/>
                </a:rPr>
                <a:t>1.Univariate Analysis</a:t>
              </a:r>
            </a:p>
          </p:txBody>
        </p:sp>
      </p:grpSp>
      <p:grpSp>
        <p:nvGrpSpPr>
          <p:cNvPr id="11" name="Group 11"/>
          <p:cNvGrpSpPr/>
          <p:nvPr/>
        </p:nvGrpSpPr>
        <p:grpSpPr>
          <a:xfrm>
            <a:off x="877044" y="1915865"/>
            <a:ext cx="7389911" cy="400942"/>
            <a:chOff x="0" y="0"/>
            <a:chExt cx="9853215" cy="534590"/>
          </a:xfrm>
        </p:grpSpPr>
        <p:sp>
          <p:nvSpPr>
            <p:cNvPr id="12" name="Freeform 12"/>
            <p:cNvSpPr/>
            <p:nvPr/>
          </p:nvSpPr>
          <p:spPr>
            <a:xfrm>
              <a:off x="0" y="0"/>
              <a:ext cx="9853215" cy="534590"/>
            </a:xfrm>
            <a:custGeom>
              <a:avLst/>
              <a:gdLst/>
              <a:ahLst/>
              <a:cxnLst/>
              <a:rect l="l" t="t" r="r" b="b"/>
              <a:pathLst>
                <a:path w="9853215" h="534590">
                  <a:moveTo>
                    <a:pt x="0" y="0"/>
                  </a:moveTo>
                  <a:lnTo>
                    <a:pt x="9853215" y="0"/>
                  </a:lnTo>
                  <a:lnTo>
                    <a:pt x="9853215" y="534590"/>
                  </a:lnTo>
                  <a:lnTo>
                    <a:pt x="0" y="534590"/>
                  </a:lnTo>
                  <a:close/>
                </a:path>
              </a:pathLst>
            </a:custGeom>
            <a:solidFill>
              <a:srgbClr val="000000">
                <a:alpha val="0"/>
              </a:srgbClr>
            </a:solidFill>
          </p:spPr>
        </p:sp>
        <p:sp>
          <p:nvSpPr>
            <p:cNvPr id="13" name="TextBox 13"/>
            <p:cNvSpPr txBox="1"/>
            <p:nvPr/>
          </p:nvSpPr>
          <p:spPr>
            <a:xfrm>
              <a:off x="0" y="-76200"/>
              <a:ext cx="9853215" cy="610790"/>
            </a:xfrm>
            <a:prstGeom prst="rect">
              <a:avLst/>
            </a:prstGeom>
          </p:spPr>
          <p:txBody>
            <a:bodyPr lIns="0" tIns="0" rIns="0" bIns="0" rtlCol="0" anchor="t"/>
            <a:lstStyle/>
            <a:p>
              <a:pPr marL="292199" lvl="1" indent="-146100" algn="l">
                <a:lnSpc>
                  <a:spcPts val="3125"/>
                </a:lnSpc>
                <a:buFont typeface="Arial"/>
                <a:buChar char="•"/>
              </a:pPr>
              <a:r>
                <a:rPr lang="en-US" sz="1937" b="1" spc="-40">
                  <a:solidFill>
                    <a:srgbClr val="5E208E"/>
                  </a:solidFill>
                  <a:latin typeface="Source Sans Pro Bold"/>
                  <a:ea typeface="Source Sans Pro Bold"/>
                  <a:cs typeface="Source Sans Pro Bold"/>
                  <a:sym typeface="Source Sans Pro Bold"/>
                </a:rPr>
                <a:t>Numerical Variables Univariate Analysis</a:t>
              </a:r>
            </a:p>
          </p:txBody>
        </p:sp>
      </p:grpSp>
      <p:grpSp>
        <p:nvGrpSpPr>
          <p:cNvPr id="14" name="Group 14"/>
          <p:cNvGrpSpPr/>
          <p:nvPr/>
        </p:nvGrpSpPr>
        <p:grpSpPr>
          <a:xfrm>
            <a:off x="1238547" y="2598688"/>
            <a:ext cx="28575" cy="6885086"/>
            <a:chOff x="0" y="0"/>
            <a:chExt cx="38100" cy="9180115"/>
          </a:xfrm>
        </p:grpSpPr>
        <p:sp>
          <p:nvSpPr>
            <p:cNvPr id="15" name="Freeform 15"/>
            <p:cNvSpPr/>
            <p:nvPr/>
          </p:nvSpPr>
          <p:spPr>
            <a:xfrm>
              <a:off x="0" y="0"/>
              <a:ext cx="38100" cy="9180068"/>
            </a:xfrm>
            <a:custGeom>
              <a:avLst/>
              <a:gdLst/>
              <a:ahLst/>
              <a:cxnLst/>
              <a:rect l="l" t="t" r="r" b="b"/>
              <a:pathLst>
                <a:path w="38100" h="9180068">
                  <a:moveTo>
                    <a:pt x="0" y="19050"/>
                  </a:moveTo>
                  <a:cubicBezTo>
                    <a:pt x="0" y="8509"/>
                    <a:pt x="8509" y="0"/>
                    <a:pt x="19050" y="0"/>
                  </a:cubicBezTo>
                  <a:cubicBezTo>
                    <a:pt x="29591" y="0"/>
                    <a:pt x="38100" y="8509"/>
                    <a:pt x="38100" y="19050"/>
                  </a:cubicBezTo>
                  <a:lnTo>
                    <a:pt x="38100" y="9161018"/>
                  </a:lnTo>
                  <a:cubicBezTo>
                    <a:pt x="38100" y="9171560"/>
                    <a:pt x="29591" y="9180068"/>
                    <a:pt x="19050" y="9180068"/>
                  </a:cubicBezTo>
                  <a:cubicBezTo>
                    <a:pt x="8509" y="9180068"/>
                    <a:pt x="0" y="9171560"/>
                    <a:pt x="0" y="9161018"/>
                  </a:cubicBezTo>
                  <a:close/>
                </a:path>
              </a:pathLst>
            </a:custGeom>
            <a:solidFill>
              <a:srgbClr val="DABADD"/>
            </a:solidFill>
          </p:spPr>
        </p:sp>
      </p:grpSp>
      <p:grpSp>
        <p:nvGrpSpPr>
          <p:cNvPr id="16" name="Group 16"/>
          <p:cNvGrpSpPr/>
          <p:nvPr/>
        </p:nvGrpSpPr>
        <p:grpSpPr>
          <a:xfrm>
            <a:off x="966192" y="2875806"/>
            <a:ext cx="573286" cy="573286"/>
            <a:chOff x="0" y="0"/>
            <a:chExt cx="764382" cy="764382"/>
          </a:xfrm>
        </p:grpSpPr>
        <p:sp>
          <p:nvSpPr>
            <p:cNvPr id="17" name="Freeform 17"/>
            <p:cNvSpPr/>
            <p:nvPr/>
          </p:nvSpPr>
          <p:spPr>
            <a:xfrm>
              <a:off x="6350" y="6350"/>
              <a:ext cx="751713" cy="751713"/>
            </a:xfrm>
            <a:custGeom>
              <a:avLst/>
              <a:gdLst/>
              <a:ahLst/>
              <a:cxnLst/>
              <a:rect l="l" t="t" r="r" b="b"/>
              <a:pathLst>
                <a:path w="751713" h="751713">
                  <a:moveTo>
                    <a:pt x="0" y="140335"/>
                  </a:moveTo>
                  <a:cubicBezTo>
                    <a:pt x="0" y="62865"/>
                    <a:pt x="62865" y="0"/>
                    <a:pt x="140335" y="0"/>
                  </a:cubicBezTo>
                  <a:lnTo>
                    <a:pt x="611378" y="0"/>
                  </a:lnTo>
                  <a:cubicBezTo>
                    <a:pt x="688848" y="0"/>
                    <a:pt x="751713" y="62865"/>
                    <a:pt x="751713" y="140335"/>
                  </a:cubicBezTo>
                  <a:lnTo>
                    <a:pt x="751713" y="611378"/>
                  </a:lnTo>
                  <a:cubicBezTo>
                    <a:pt x="751713" y="688848"/>
                    <a:pt x="688848" y="751713"/>
                    <a:pt x="611378" y="751713"/>
                  </a:cubicBezTo>
                  <a:lnTo>
                    <a:pt x="140335" y="751713"/>
                  </a:lnTo>
                  <a:cubicBezTo>
                    <a:pt x="62865" y="751713"/>
                    <a:pt x="0" y="688848"/>
                    <a:pt x="0" y="611378"/>
                  </a:cubicBezTo>
                  <a:close/>
                </a:path>
              </a:pathLst>
            </a:custGeom>
            <a:solidFill>
              <a:srgbClr val="F4D4F7"/>
            </a:solidFill>
          </p:spPr>
        </p:sp>
        <p:sp>
          <p:nvSpPr>
            <p:cNvPr id="18" name="Freeform 18"/>
            <p:cNvSpPr/>
            <p:nvPr/>
          </p:nvSpPr>
          <p:spPr>
            <a:xfrm>
              <a:off x="0" y="0"/>
              <a:ext cx="764413" cy="764413"/>
            </a:xfrm>
            <a:custGeom>
              <a:avLst/>
              <a:gdLst/>
              <a:ahLst/>
              <a:cxnLst/>
              <a:rect l="l" t="t" r="r" b="b"/>
              <a:pathLst>
                <a:path w="764413" h="764413">
                  <a:moveTo>
                    <a:pt x="0" y="146685"/>
                  </a:moveTo>
                  <a:cubicBezTo>
                    <a:pt x="0" y="65659"/>
                    <a:pt x="65659" y="0"/>
                    <a:pt x="146685" y="0"/>
                  </a:cubicBezTo>
                  <a:lnTo>
                    <a:pt x="617728" y="0"/>
                  </a:lnTo>
                  <a:lnTo>
                    <a:pt x="617728" y="6350"/>
                  </a:lnTo>
                  <a:lnTo>
                    <a:pt x="617728" y="0"/>
                  </a:lnTo>
                  <a:cubicBezTo>
                    <a:pt x="698754" y="0"/>
                    <a:pt x="764413" y="65659"/>
                    <a:pt x="764413" y="146685"/>
                  </a:cubicBezTo>
                  <a:lnTo>
                    <a:pt x="758063" y="146685"/>
                  </a:lnTo>
                  <a:lnTo>
                    <a:pt x="764413" y="146685"/>
                  </a:lnTo>
                  <a:lnTo>
                    <a:pt x="764413" y="617728"/>
                  </a:lnTo>
                  <a:lnTo>
                    <a:pt x="758063" y="617728"/>
                  </a:lnTo>
                  <a:lnTo>
                    <a:pt x="764413" y="617728"/>
                  </a:lnTo>
                  <a:cubicBezTo>
                    <a:pt x="764413" y="698754"/>
                    <a:pt x="698754" y="764413"/>
                    <a:pt x="617728" y="764413"/>
                  </a:cubicBezTo>
                  <a:lnTo>
                    <a:pt x="617728" y="758063"/>
                  </a:lnTo>
                  <a:lnTo>
                    <a:pt x="617728" y="764413"/>
                  </a:lnTo>
                  <a:lnTo>
                    <a:pt x="146685" y="764413"/>
                  </a:lnTo>
                  <a:lnTo>
                    <a:pt x="146685" y="758063"/>
                  </a:lnTo>
                  <a:lnTo>
                    <a:pt x="146685" y="764413"/>
                  </a:lnTo>
                  <a:cubicBezTo>
                    <a:pt x="65659" y="764413"/>
                    <a:pt x="0" y="698754"/>
                    <a:pt x="0" y="617728"/>
                  </a:cubicBezTo>
                  <a:lnTo>
                    <a:pt x="0" y="146685"/>
                  </a:lnTo>
                  <a:lnTo>
                    <a:pt x="6350" y="146685"/>
                  </a:lnTo>
                  <a:lnTo>
                    <a:pt x="0" y="146685"/>
                  </a:lnTo>
                  <a:moveTo>
                    <a:pt x="12700" y="146685"/>
                  </a:moveTo>
                  <a:lnTo>
                    <a:pt x="12700" y="617728"/>
                  </a:lnTo>
                  <a:lnTo>
                    <a:pt x="6350" y="617728"/>
                  </a:lnTo>
                  <a:lnTo>
                    <a:pt x="12700" y="617728"/>
                  </a:lnTo>
                  <a:cubicBezTo>
                    <a:pt x="12700" y="691769"/>
                    <a:pt x="72644" y="751713"/>
                    <a:pt x="146685" y="751713"/>
                  </a:cubicBezTo>
                  <a:lnTo>
                    <a:pt x="617728" y="751713"/>
                  </a:lnTo>
                  <a:cubicBezTo>
                    <a:pt x="691769" y="751713"/>
                    <a:pt x="751713" y="691769"/>
                    <a:pt x="751713" y="617728"/>
                  </a:cubicBezTo>
                  <a:lnTo>
                    <a:pt x="751713" y="146685"/>
                  </a:lnTo>
                  <a:cubicBezTo>
                    <a:pt x="751713" y="72644"/>
                    <a:pt x="691642" y="12700"/>
                    <a:pt x="617728" y="12700"/>
                  </a:cubicBezTo>
                  <a:lnTo>
                    <a:pt x="146685" y="12700"/>
                  </a:lnTo>
                  <a:lnTo>
                    <a:pt x="146685" y="6350"/>
                  </a:lnTo>
                  <a:lnTo>
                    <a:pt x="146685" y="12700"/>
                  </a:lnTo>
                  <a:cubicBezTo>
                    <a:pt x="72644" y="12700"/>
                    <a:pt x="12700" y="72644"/>
                    <a:pt x="12700" y="146685"/>
                  </a:cubicBezTo>
                  <a:close/>
                </a:path>
              </a:pathLst>
            </a:custGeom>
            <a:solidFill>
              <a:srgbClr val="DABADD"/>
            </a:solidFill>
          </p:spPr>
        </p:sp>
      </p:grpSp>
      <p:grpSp>
        <p:nvGrpSpPr>
          <p:cNvPr id="19" name="Group 19"/>
          <p:cNvGrpSpPr/>
          <p:nvPr/>
        </p:nvGrpSpPr>
        <p:grpSpPr>
          <a:xfrm>
            <a:off x="1116915" y="2875806"/>
            <a:ext cx="224323" cy="448837"/>
            <a:chOff x="0" y="0"/>
            <a:chExt cx="235743" cy="471687"/>
          </a:xfrm>
        </p:grpSpPr>
        <p:sp>
          <p:nvSpPr>
            <p:cNvPr id="20" name="Freeform 20"/>
            <p:cNvSpPr/>
            <p:nvPr/>
          </p:nvSpPr>
          <p:spPr>
            <a:xfrm>
              <a:off x="0" y="0"/>
              <a:ext cx="235743" cy="471687"/>
            </a:xfrm>
            <a:custGeom>
              <a:avLst/>
              <a:gdLst/>
              <a:ahLst/>
              <a:cxnLst/>
              <a:rect l="l" t="t" r="r" b="b"/>
              <a:pathLst>
                <a:path w="235743" h="471687">
                  <a:moveTo>
                    <a:pt x="0" y="0"/>
                  </a:moveTo>
                  <a:lnTo>
                    <a:pt x="235743" y="0"/>
                  </a:lnTo>
                  <a:lnTo>
                    <a:pt x="235743" y="471687"/>
                  </a:lnTo>
                  <a:lnTo>
                    <a:pt x="0" y="471687"/>
                  </a:lnTo>
                  <a:close/>
                </a:path>
              </a:pathLst>
            </a:custGeom>
            <a:solidFill>
              <a:srgbClr val="000000">
                <a:alpha val="0"/>
              </a:srgbClr>
            </a:solidFill>
          </p:spPr>
        </p:sp>
        <p:sp>
          <p:nvSpPr>
            <p:cNvPr id="21" name="TextBox 21"/>
            <p:cNvSpPr txBox="1"/>
            <p:nvPr/>
          </p:nvSpPr>
          <p:spPr>
            <a:xfrm>
              <a:off x="0" y="28575"/>
              <a:ext cx="235743" cy="443112"/>
            </a:xfrm>
            <a:prstGeom prst="rect">
              <a:avLst/>
            </a:prstGeom>
          </p:spPr>
          <p:txBody>
            <a:bodyPr lIns="0" tIns="0" rIns="0" bIns="0" rtlCol="0" anchor="t"/>
            <a:lstStyle/>
            <a:p>
              <a:pPr algn="ctr">
                <a:lnSpc>
                  <a:spcPts val="2750"/>
                </a:lnSpc>
              </a:pPr>
              <a:r>
                <a:rPr lang="en-US" sz="2750" b="1" spc="-56">
                  <a:solidFill>
                    <a:srgbClr val="272525"/>
                  </a:solidFill>
                  <a:latin typeface="Arimo Bold"/>
                  <a:ea typeface="Arimo Bold"/>
                  <a:cs typeface="Arimo Bold"/>
                  <a:sym typeface="Arimo Bold"/>
                </a:rPr>
                <a:t>1</a:t>
              </a:r>
            </a:p>
          </p:txBody>
        </p:sp>
      </p:grpSp>
      <p:grpSp>
        <p:nvGrpSpPr>
          <p:cNvPr id="22" name="Group 22"/>
          <p:cNvGrpSpPr/>
          <p:nvPr/>
        </p:nvGrpSpPr>
        <p:grpSpPr>
          <a:xfrm>
            <a:off x="1753940" y="2849166"/>
            <a:ext cx="4046561" cy="400531"/>
            <a:chOff x="0" y="0"/>
            <a:chExt cx="4963913" cy="491332"/>
          </a:xfrm>
        </p:grpSpPr>
        <p:sp>
          <p:nvSpPr>
            <p:cNvPr id="23" name="Freeform 23"/>
            <p:cNvSpPr/>
            <p:nvPr/>
          </p:nvSpPr>
          <p:spPr>
            <a:xfrm>
              <a:off x="0" y="0"/>
              <a:ext cx="4963913" cy="491332"/>
            </a:xfrm>
            <a:custGeom>
              <a:avLst/>
              <a:gdLst/>
              <a:ahLst/>
              <a:cxnLst/>
              <a:rect l="l" t="t" r="r" b="b"/>
              <a:pathLst>
                <a:path w="4963913" h="491332">
                  <a:moveTo>
                    <a:pt x="0" y="0"/>
                  </a:moveTo>
                  <a:lnTo>
                    <a:pt x="4963913" y="0"/>
                  </a:lnTo>
                  <a:lnTo>
                    <a:pt x="4963913" y="491332"/>
                  </a:lnTo>
                  <a:lnTo>
                    <a:pt x="0" y="491332"/>
                  </a:lnTo>
                  <a:close/>
                </a:path>
              </a:pathLst>
            </a:custGeom>
            <a:solidFill>
              <a:srgbClr val="000000">
                <a:alpha val="0"/>
              </a:srgbClr>
            </a:solidFill>
          </p:spPr>
        </p:sp>
        <p:sp>
          <p:nvSpPr>
            <p:cNvPr id="24" name="TextBox 24"/>
            <p:cNvSpPr txBox="1"/>
            <p:nvPr/>
          </p:nvSpPr>
          <p:spPr>
            <a:xfrm>
              <a:off x="0" y="-28575"/>
              <a:ext cx="4963913" cy="519907"/>
            </a:xfrm>
            <a:prstGeom prst="rect">
              <a:avLst/>
            </a:prstGeom>
          </p:spPr>
          <p:txBody>
            <a:bodyPr lIns="0" tIns="0" rIns="0" bIns="0" rtlCol="0" anchor="t"/>
            <a:lstStyle/>
            <a:p>
              <a:pPr algn="l">
                <a:lnSpc>
                  <a:spcPts val="2875"/>
                </a:lnSpc>
              </a:pPr>
              <a:r>
                <a:rPr lang="en-US" sz="2312" b="1" spc="-46">
                  <a:solidFill>
                    <a:srgbClr val="272525"/>
                  </a:solidFill>
                  <a:latin typeface="Arimo Bold"/>
                  <a:ea typeface="Arimo Bold"/>
                  <a:cs typeface="Arimo Bold"/>
                  <a:sym typeface="Arimo Bold"/>
                </a:rPr>
                <a:t>Age Distribution (Left Graph)</a:t>
              </a:r>
            </a:p>
          </p:txBody>
        </p:sp>
      </p:grpSp>
      <p:grpSp>
        <p:nvGrpSpPr>
          <p:cNvPr id="25" name="Group 25"/>
          <p:cNvGrpSpPr/>
          <p:nvPr/>
        </p:nvGrpSpPr>
        <p:grpSpPr>
          <a:xfrm>
            <a:off x="1753940" y="3367980"/>
            <a:ext cx="6513016" cy="320725"/>
            <a:chOff x="0" y="0"/>
            <a:chExt cx="8684022" cy="427633"/>
          </a:xfrm>
        </p:grpSpPr>
        <p:sp>
          <p:nvSpPr>
            <p:cNvPr id="26" name="Freeform 26"/>
            <p:cNvSpPr/>
            <p:nvPr/>
          </p:nvSpPr>
          <p:spPr>
            <a:xfrm>
              <a:off x="0" y="0"/>
              <a:ext cx="8684022" cy="427633"/>
            </a:xfrm>
            <a:custGeom>
              <a:avLst/>
              <a:gdLst/>
              <a:ahLst/>
              <a:cxnLst/>
              <a:rect l="l" t="t" r="r" b="b"/>
              <a:pathLst>
                <a:path w="8684022" h="427633">
                  <a:moveTo>
                    <a:pt x="0" y="0"/>
                  </a:moveTo>
                  <a:lnTo>
                    <a:pt x="8684022" y="0"/>
                  </a:lnTo>
                  <a:lnTo>
                    <a:pt x="8684022" y="427633"/>
                  </a:lnTo>
                  <a:lnTo>
                    <a:pt x="0" y="427633"/>
                  </a:lnTo>
                  <a:close/>
                </a:path>
              </a:pathLst>
            </a:custGeom>
            <a:solidFill>
              <a:srgbClr val="000000">
                <a:alpha val="0"/>
              </a:srgbClr>
            </a:solidFill>
          </p:spPr>
        </p:sp>
        <p:sp>
          <p:nvSpPr>
            <p:cNvPr id="27" name="TextBox 27"/>
            <p:cNvSpPr txBox="1"/>
            <p:nvPr/>
          </p:nvSpPr>
          <p:spPr>
            <a:xfrm>
              <a:off x="0" y="-76200"/>
              <a:ext cx="8684022" cy="503833"/>
            </a:xfrm>
            <a:prstGeom prst="rect">
              <a:avLst/>
            </a:prstGeom>
          </p:spPr>
          <p:txBody>
            <a:bodyPr lIns="0" tIns="0" rIns="0" bIns="0" rtlCol="0" anchor="t"/>
            <a:lstStyle/>
            <a:p>
              <a:pPr marL="292199" lvl="1" indent="-146100" algn="l">
                <a:lnSpc>
                  <a:spcPts val="3125"/>
                </a:lnSpc>
                <a:buFont typeface="Arial"/>
                <a:buChar char="•"/>
              </a:pPr>
              <a:r>
                <a:rPr lang="en-US" sz="1937" spc="-40">
                  <a:solidFill>
                    <a:srgbClr val="272525"/>
                  </a:solidFill>
                  <a:latin typeface="Source Sans Pro"/>
                  <a:ea typeface="Source Sans Pro"/>
                  <a:cs typeface="Source Sans Pro"/>
                  <a:sym typeface="Source Sans Pro"/>
                </a:rPr>
                <a:t> Most people in the dataset are in their early 20s. </a:t>
              </a:r>
            </a:p>
          </p:txBody>
        </p:sp>
      </p:grpSp>
      <p:grpSp>
        <p:nvGrpSpPr>
          <p:cNvPr id="28" name="Group 28"/>
          <p:cNvGrpSpPr/>
          <p:nvPr/>
        </p:nvGrpSpPr>
        <p:grpSpPr>
          <a:xfrm>
            <a:off x="1753940" y="3776365"/>
            <a:ext cx="6513016" cy="320725"/>
            <a:chOff x="0" y="0"/>
            <a:chExt cx="8684022" cy="427633"/>
          </a:xfrm>
        </p:grpSpPr>
        <p:sp>
          <p:nvSpPr>
            <p:cNvPr id="29" name="Freeform 29"/>
            <p:cNvSpPr/>
            <p:nvPr/>
          </p:nvSpPr>
          <p:spPr>
            <a:xfrm>
              <a:off x="0" y="0"/>
              <a:ext cx="8684022" cy="427633"/>
            </a:xfrm>
            <a:custGeom>
              <a:avLst/>
              <a:gdLst/>
              <a:ahLst/>
              <a:cxnLst/>
              <a:rect l="l" t="t" r="r" b="b"/>
              <a:pathLst>
                <a:path w="8684022" h="427633">
                  <a:moveTo>
                    <a:pt x="0" y="0"/>
                  </a:moveTo>
                  <a:lnTo>
                    <a:pt x="8684022" y="0"/>
                  </a:lnTo>
                  <a:lnTo>
                    <a:pt x="8684022" y="427633"/>
                  </a:lnTo>
                  <a:lnTo>
                    <a:pt x="0" y="427633"/>
                  </a:lnTo>
                  <a:close/>
                </a:path>
              </a:pathLst>
            </a:custGeom>
            <a:solidFill>
              <a:srgbClr val="000000">
                <a:alpha val="0"/>
              </a:srgbClr>
            </a:solidFill>
          </p:spPr>
        </p:sp>
        <p:sp>
          <p:nvSpPr>
            <p:cNvPr id="30" name="TextBox 30"/>
            <p:cNvSpPr txBox="1"/>
            <p:nvPr/>
          </p:nvSpPr>
          <p:spPr>
            <a:xfrm>
              <a:off x="0" y="-76200"/>
              <a:ext cx="8684022" cy="503833"/>
            </a:xfrm>
            <a:prstGeom prst="rect">
              <a:avLst/>
            </a:prstGeom>
          </p:spPr>
          <p:txBody>
            <a:bodyPr lIns="0" tIns="0" rIns="0" bIns="0" rtlCol="0" anchor="t"/>
            <a:lstStyle/>
            <a:p>
              <a:pPr marL="292199" lvl="1" indent="-146100" algn="l">
                <a:lnSpc>
                  <a:spcPts val="3125"/>
                </a:lnSpc>
                <a:buFont typeface="Arial"/>
                <a:buChar char="•"/>
              </a:pPr>
              <a:r>
                <a:rPr lang="en-US" sz="1937" spc="-40">
                  <a:solidFill>
                    <a:srgbClr val="272525"/>
                  </a:solidFill>
                  <a:latin typeface="Source Sans Pro"/>
                  <a:ea typeface="Source Sans Pro"/>
                  <a:cs typeface="Source Sans Pro"/>
                  <a:sym typeface="Source Sans Pro"/>
                </a:rPr>
                <a:t>The number of people decreases as age increases.</a:t>
              </a:r>
            </a:p>
          </p:txBody>
        </p:sp>
      </p:grpSp>
      <p:grpSp>
        <p:nvGrpSpPr>
          <p:cNvPr id="31" name="Group 31"/>
          <p:cNvGrpSpPr/>
          <p:nvPr/>
        </p:nvGrpSpPr>
        <p:grpSpPr>
          <a:xfrm>
            <a:off x="1753940" y="4184749"/>
            <a:ext cx="7486667" cy="368671"/>
            <a:chOff x="0" y="0"/>
            <a:chExt cx="8684022" cy="427633"/>
          </a:xfrm>
        </p:grpSpPr>
        <p:sp>
          <p:nvSpPr>
            <p:cNvPr id="32" name="Freeform 32"/>
            <p:cNvSpPr/>
            <p:nvPr/>
          </p:nvSpPr>
          <p:spPr>
            <a:xfrm>
              <a:off x="0" y="0"/>
              <a:ext cx="8684022" cy="427633"/>
            </a:xfrm>
            <a:custGeom>
              <a:avLst/>
              <a:gdLst/>
              <a:ahLst/>
              <a:cxnLst/>
              <a:rect l="l" t="t" r="r" b="b"/>
              <a:pathLst>
                <a:path w="8684022" h="427633">
                  <a:moveTo>
                    <a:pt x="0" y="0"/>
                  </a:moveTo>
                  <a:lnTo>
                    <a:pt x="8684022" y="0"/>
                  </a:lnTo>
                  <a:lnTo>
                    <a:pt x="8684022" y="427633"/>
                  </a:lnTo>
                  <a:lnTo>
                    <a:pt x="0" y="427633"/>
                  </a:lnTo>
                  <a:close/>
                </a:path>
              </a:pathLst>
            </a:custGeom>
            <a:solidFill>
              <a:srgbClr val="000000">
                <a:alpha val="0"/>
              </a:srgbClr>
            </a:solidFill>
          </p:spPr>
        </p:sp>
        <p:sp>
          <p:nvSpPr>
            <p:cNvPr id="33" name="TextBox 33"/>
            <p:cNvSpPr txBox="1"/>
            <p:nvPr/>
          </p:nvSpPr>
          <p:spPr>
            <a:xfrm>
              <a:off x="0" y="-76200"/>
              <a:ext cx="8684022" cy="503833"/>
            </a:xfrm>
            <a:prstGeom prst="rect">
              <a:avLst/>
            </a:prstGeom>
          </p:spPr>
          <p:txBody>
            <a:bodyPr lIns="0" tIns="0" rIns="0" bIns="0" rtlCol="0" anchor="t"/>
            <a:lstStyle/>
            <a:p>
              <a:pPr marL="292199" lvl="1" indent="-146100" algn="l">
                <a:lnSpc>
                  <a:spcPts val="3125"/>
                </a:lnSpc>
                <a:buFont typeface="Arial"/>
                <a:buChar char="•"/>
              </a:pPr>
              <a:r>
                <a:rPr lang="en-US" sz="1937" spc="-40">
                  <a:solidFill>
                    <a:srgbClr val="272525"/>
                  </a:solidFill>
                  <a:latin typeface="Source Sans Pro"/>
                  <a:ea typeface="Source Sans Pro"/>
                  <a:cs typeface="Source Sans Pro"/>
                  <a:sym typeface="Source Sans Pro"/>
                </a:rPr>
                <a:t>The data is </a:t>
              </a:r>
              <a:r>
                <a:rPr lang="en-US" sz="1937" b="1" spc="-40">
                  <a:solidFill>
                    <a:srgbClr val="272525"/>
                  </a:solidFill>
                  <a:latin typeface="Source Sans Pro Bold"/>
                  <a:ea typeface="Source Sans Pro Bold"/>
                  <a:cs typeface="Source Sans Pro Bold"/>
                  <a:sym typeface="Source Sans Pro Bold"/>
                </a:rPr>
                <a:t>right-skewed</a:t>
              </a:r>
              <a:r>
                <a:rPr lang="en-US" sz="1937" spc="-40">
                  <a:solidFill>
                    <a:srgbClr val="272525"/>
                  </a:solidFill>
                  <a:latin typeface="Source Sans Pro"/>
                  <a:ea typeface="Source Sans Pro"/>
                  <a:cs typeface="Source Sans Pro"/>
                  <a:sym typeface="Source Sans Pro"/>
                </a:rPr>
                <a:t>, meaning more young people than older ones.</a:t>
              </a:r>
            </a:p>
          </p:txBody>
        </p:sp>
      </p:grpSp>
      <p:grpSp>
        <p:nvGrpSpPr>
          <p:cNvPr id="34" name="Group 34"/>
          <p:cNvGrpSpPr/>
          <p:nvPr/>
        </p:nvGrpSpPr>
        <p:grpSpPr>
          <a:xfrm>
            <a:off x="966192" y="5283547"/>
            <a:ext cx="573286" cy="573286"/>
            <a:chOff x="0" y="0"/>
            <a:chExt cx="764382" cy="764382"/>
          </a:xfrm>
        </p:grpSpPr>
        <p:sp>
          <p:nvSpPr>
            <p:cNvPr id="35" name="Freeform 35"/>
            <p:cNvSpPr/>
            <p:nvPr/>
          </p:nvSpPr>
          <p:spPr>
            <a:xfrm>
              <a:off x="6350" y="6350"/>
              <a:ext cx="751713" cy="751713"/>
            </a:xfrm>
            <a:custGeom>
              <a:avLst/>
              <a:gdLst/>
              <a:ahLst/>
              <a:cxnLst/>
              <a:rect l="l" t="t" r="r" b="b"/>
              <a:pathLst>
                <a:path w="751713" h="751713">
                  <a:moveTo>
                    <a:pt x="0" y="140335"/>
                  </a:moveTo>
                  <a:cubicBezTo>
                    <a:pt x="0" y="62865"/>
                    <a:pt x="62865" y="0"/>
                    <a:pt x="140335" y="0"/>
                  </a:cubicBezTo>
                  <a:lnTo>
                    <a:pt x="611378" y="0"/>
                  </a:lnTo>
                  <a:cubicBezTo>
                    <a:pt x="688848" y="0"/>
                    <a:pt x="751713" y="62865"/>
                    <a:pt x="751713" y="140335"/>
                  </a:cubicBezTo>
                  <a:lnTo>
                    <a:pt x="751713" y="611378"/>
                  </a:lnTo>
                  <a:cubicBezTo>
                    <a:pt x="751713" y="688848"/>
                    <a:pt x="688848" y="751713"/>
                    <a:pt x="611378" y="751713"/>
                  </a:cubicBezTo>
                  <a:lnTo>
                    <a:pt x="140335" y="751713"/>
                  </a:lnTo>
                  <a:cubicBezTo>
                    <a:pt x="62865" y="751713"/>
                    <a:pt x="0" y="688848"/>
                    <a:pt x="0" y="611378"/>
                  </a:cubicBezTo>
                  <a:close/>
                </a:path>
              </a:pathLst>
            </a:custGeom>
            <a:solidFill>
              <a:srgbClr val="F4D4F7"/>
            </a:solidFill>
          </p:spPr>
        </p:sp>
        <p:sp>
          <p:nvSpPr>
            <p:cNvPr id="36" name="Freeform 36"/>
            <p:cNvSpPr/>
            <p:nvPr/>
          </p:nvSpPr>
          <p:spPr>
            <a:xfrm>
              <a:off x="0" y="0"/>
              <a:ext cx="764413" cy="764413"/>
            </a:xfrm>
            <a:custGeom>
              <a:avLst/>
              <a:gdLst/>
              <a:ahLst/>
              <a:cxnLst/>
              <a:rect l="l" t="t" r="r" b="b"/>
              <a:pathLst>
                <a:path w="764413" h="764413">
                  <a:moveTo>
                    <a:pt x="0" y="146685"/>
                  </a:moveTo>
                  <a:cubicBezTo>
                    <a:pt x="0" y="65659"/>
                    <a:pt x="65659" y="0"/>
                    <a:pt x="146685" y="0"/>
                  </a:cubicBezTo>
                  <a:lnTo>
                    <a:pt x="617728" y="0"/>
                  </a:lnTo>
                  <a:lnTo>
                    <a:pt x="617728" y="6350"/>
                  </a:lnTo>
                  <a:lnTo>
                    <a:pt x="617728" y="0"/>
                  </a:lnTo>
                  <a:cubicBezTo>
                    <a:pt x="698754" y="0"/>
                    <a:pt x="764413" y="65659"/>
                    <a:pt x="764413" y="146685"/>
                  </a:cubicBezTo>
                  <a:lnTo>
                    <a:pt x="758063" y="146685"/>
                  </a:lnTo>
                  <a:lnTo>
                    <a:pt x="764413" y="146685"/>
                  </a:lnTo>
                  <a:lnTo>
                    <a:pt x="764413" y="617728"/>
                  </a:lnTo>
                  <a:lnTo>
                    <a:pt x="758063" y="617728"/>
                  </a:lnTo>
                  <a:lnTo>
                    <a:pt x="764413" y="617728"/>
                  </a:lnTo>
                  <a:cubicBezTo>
                    <a:pt x="764413" y="698754"/>
                    <a:pt x="698754" y="764413"/>
                    <a:pt x="617728" y="764413"/>
                  </a:cubicBezTo>
                  <a:lnTo>
                    <a:pt x="617728" y="758063"/>
                  </a:lnTo>
                  <a:lnTo>
                    <a:pt x="617728" y="764413"/>
                  </a:lnTo>
                  <a:lnTo>
                    <a:pt x="146685" y="764413"/>
                  </a:lnTo>
                  <a:lnTo>
                    <a:pt x="146685" y="758063"/>
                  </a:lnTo>
                  <a:lnTo>
                    <a:pt x="146685" y="764413"/>
                  </a:lnTo>
                  <a:cubicBezTo>
                    <a:pt x="65659" y="764413"/>
                    <a:pt x="0" y="698754"/>
                    <a:pt x="0" y="617728"/>
                  </a:cubicBezTo>
                  <a:lnTo>
                    <a:pt x="0" y="146685"/>
                  </a:lnTo>
                  <a:lnTo>
                    <a:pt x="6350" y="146685"/>
                  </a:lnTo>
                  <a:lnTo>
                    <a:pt x="0" y="146685"/>
                  </a:lnTo>
                  <a:moveTo>
                    <a:pt x="12700" y="146685"/>
                  </a:moveTo>
                  <a:lnTo>
                    <a:pt x="12700" y="617728"/>
                  </a:lnTo>
                  <a:lnTo>
                    <a:pt x="6350" y="617728"/>
                  </a:lnTo>
                  <a:lnTo>
                    <a:pt x="12700" y="617728"/>
                  </a:lnTo>
                  <a:cubicBezTo>
                    <a:pt x="12700" y="691769"/>
                    <a:pt x="72644" y="751713"/>
                    <a:pt x="146685" y="751713"/>
                  </a:cubicBezTo>
                  <a:lnTo>
                    <a:pt x="617728" y="751713"/>
                  </a:lnTo>
                  <a:cubicBezTo>
                    <a:pt x="691769" y="751713"/>
                    <a:pt x="751713" y="691769"/>
                    <a:pt x="751713" y="617728"/>
                  </a:cubicBezTo>
                  <a:lnTo>
                    <a:pt x="751713" y="146685"/>
                  </a:lnTo>
                  <a:cubicBezTo>
                    <a:pt x="751713" y="72644"/>
                    <a:pt x="691642" y="12700"/>
                    <a:pt x="617728" y="12700"/>
                  </a:cubicBezTo>
                  <a:lnTo>
                    <a:pt x="146685" y="12700"/>
                  </a:lnTo>
                  <a:lnTo>
                    <a:pt x="146685" y="6350"/>
                  </a:lnTo>
                  <a:lnTo>
                    <a:pt x="146685" y="12700"/>
                  </a:lnTo>
                  <a:cubicBezTo>
                    <a:pt x="72644" y="12700"/>
                    <a:pt x="12700" y="72644"/>
                    <a:pt x="12700" y="146685"/>
                  </a:cubicBezTo>
                  <a:close/>
                </a:path>
              </a:pathLst>
            </a:custGeom>
            <a:solidFill>
              <a:srgbClr val="DABADD"/>
            </a:solidFill>
          </p:spPr>
        </p:sp>
      </p:grpSp>
      <p:grpSp>
        <p:nvGrpSpPr>
          <p:cNvPr id="37" name="Group 37"/>
          <p:cNvGrpSpPr/>
          <p:nvPr/>
        </p:nvGrpSpPr>
        <p:grpSpPr>
          <a:xfrm>
            <a:off x="1150113" y="5283547"/>
            <a:ext cx="191126" cy="382414"/>
            <a:chOff x="0" y="0"/>
            <a:chExt cx="235743" cy="471687"/>
          </a:xfrm>
        </p:grpSpPr>
        <p:sp>
          <p:nvSpPr>
            <p:cNvPr id="38" name="Freeform 38"/>
            <p:cNvSpPr/>
            <p:nvPr/>
          </p:nvSpPr>
          <p:spPr>
            <a:xfrm>
              <a:off x="0" y="0"/>
              <a:ext cx="235743" cy="471687"/>
            </a:xfrm>
            <a:custGeom>
              <a:avLst/>
              <a:gdLst/>
              <a:ahLst/>
              <a:cxnLst/>
              <a:rect l="l" t="t" r="r" b="b"/>
              <a:pathLst>
                <a:path w="235743" h="471687">
                  <a:moveTo>
                    <a:pt x="0" y="0"/>
                  </a:moveTo>
                  <a:lnTo>
                    <a:pt x="235743" y="0"/>
                  </a:lnTo>
                  <a:lnTo>
                    <a:pt x="235743" y="471687"/>
                  </a:lnTo>
                  <a:lnTo>
                    <a:pt x="0" y="471687"/>
                  </a:lnTo>
                  <a:close/>
                </a:path>
              </a:pathLst>
            </a:custGeom>
            <a:solidFill>
              <a:srgbClr val="000000">
                <a:alpha val="0"/>
              </a:srgbClr>
            </a:solidFill>
          </p:spPr>
        </p:sp>
        <p:sp>
          <p:nvSpPr>
            <p:cNvPr id="39" name="TextBox 39"/>
            <p:cNvSpPr txBox="1"/>
            <p:nvPr/>
          </p:nvSpPr>
          <p:spPr>
            <a:xfrm>
              <a:off x="0" y="28575"/>
              <a:ext cx="235743" cy="443112"/>
            </a:xfrm>
            <a:prstGeom prst="rect">
              <a:avLst/>
            </a:prstGeom>
          </p:spPr>
          <p:txBody>
            <a:bodyPr lIns="0" tIns="0" rIns="0" bIns="0" rtlCol="0" anchor="t"/>
            <a:lstStyle/>
            <a:p>
              <a:pPr algn="ctr">
                <a:lnSpc>
                  <a:spcPts val="2750"/>
                </a:lnSpc>
              </a:pPr>
              <a:r>
                <a:rPr lang="en-US" sz="2750" b="1" spc="-56">
                  <a:solidFill>
                    <a:srgbClr val="272525"/>
                  </a:solidFill>
                  <a:latin typeface="Arimo Bold"/>
                  <a:ea typeface="Arimo Bold"/>
                  <a:cs typeface="Arimo Bold"/>
                  <a:sym typeface="Arimo Bold"/>
                </a:rPr>
                <a:t>2</a:t>
              </a:r>
            </a:p>
          </p:txBody>
        </p:sp>
      </p:grpSp>
      <p:grpSp>
        <p:nvGrpSpPr>
          <p:cNvPr id="40" name="Group 40"/>
          <p:cNvGrpSpPr/>
          <p:nvPr/>
        </p:nvGrpSpPr>
        <p:grpSpPr>
          <a:xfrm>
            <a:off x="1753940" y="5256908"/>
            <a:ext cx="5619620" cy="390398"/>
            <a:chOff x="0" y="0"/>
            <a:chExt cx="7072512" cy="491332"/>
          </a:xfrm>
        </p:grpSpPr>
        <p:sp>
          <p:nvSpPr>
            <p:cNvPr id="41" name="Freeform 41"/>
            <p:cNvSpPr/>
            <p:nvPr/>
          </p:nvSpPr>
          <p:spPr>
            <a:xfrm>
              <a:off x="0" y="0"/>
              <a:ext cx="7072512" cy="491332"/>
            </a:xfrm>
            <a:custGeom>
              <a:avLst/>
              <a:gdLst/>
              <a:ahLst/>
              <a:cxnLst/>
              <a:rect l="l" t="t" r="r" b="b"/>
              <a:pathLst>
                <a:path w="7072512" h="491332">
                  <a:moveTo>
                    <a:pt x="0" y="0"/>
                  </a:moveTo>
                  <a:lnTo>
                    <a:pt x="7072512" y="0"/>
                  </a:lnTo>
                  <a:lnTo>
                    <a:pt x="7072512" y="491332"/>
                  </a:lnTo>
                  <a:lnTo>
                    <a:pt x="0" y="491332"/>
                  </a:lnTo>
                  <a:close/>
                </a:path>
              </a:pathLst>
            </a:custGeom>
            <a:solidFill>
              <a:srgbClr val="000000">
                <a:alpha val="0"/>
              </a:srgbClr>
            </a:solidFill>
          </p:spPr>
        </p:sp>
        <p:sp>
          <p:nvSpPr>
            <p:cNvPr id="42" name="TextBox 42"/>
            <p:cNvSpPr txBox="1"/>
            <p:nvPr/>
          </p:nvSpPr>
          <p:spPr>
            <a:xfrm>
              <a:off x="0" y="-28575"/>
              <a:ext cx="7072512" cy="519907"/>
            </a:xfrm>
            <a:prstGeom prst="rect">
              <a:avLst/>
            </a:prstGeom>
          </p:spPr>
          <p:txBody>
            <a:bodyPr lIns="0" tIns="0" rIns="0" bIns="0" rtlCol="0" anchor="t"/>
            <a:lstStyle/>
            <a:p>
              <a:pPr algn="l">
                <a:lnSpc>
                  <a:spcPts val="2875"/>
                </a:lnSpc>
              </a:pPr>
              <a:r>
                <a:rPr lang="en-US" sz="2312" b="1" spc="-46">
                  <a:solidFill>
                    <a:srgbClr val="272525"/>
                  </a:solidFill>
                  <a:latin typeface="Arimo Bold"/>
                  <a:ea typeface="Arimo Bold"/>
                  <a:cs typeface="Arimo Bold"/>
                  <a:sym typeface="Arimo Bold"/>
                </a:rPr>
                <a:t>Osteoporosis Distribution (Middle Graph)</a:t>
              </a:r>
            </a:p>
          </p:txBody>
        </p:sp>
      </p:grpSp>
      <p:grpSp>
        <p:nvGrpSpPr>
          <p:cNvPr id="43" name="Group 43"/>
          <p:cNvGrpSpPr/>
          <p:nvPr/>
        </p:nvGrpSpPr>
        <p:grpSpPr>
          <a:xfrm>
            <a:off x="1753940" y="5775722"/>
            <a:ext cx="7390060" cy="363914"/>
            <a:chOff x="0" y="0"/>
            <a:chExt cx="8684022" cy="427633"/>
          </a:xfrm>
        </p:grpSpPr>
        <p:sp>
          <p:nvSpPr>
            <p:cNvPr id="44" name="Freeform 44"/>
            <p:cNvSpPr/>
            <p:nvPr/>
          </p:nvSpPr>
          <p:spPr>
            <a:xfrm>
              <a:off x="0" y="0"/>
              <a:ext cx="8684022" cy="427633"/>
            </a:xfrm>
            <a:custGeom>
              <a:avLst/>
              <a:gdLst/>
              <a:ahLst/>
              <a:cxnLst/>
              <a:rect l="l" t="t" r="r" b="b"/>
              <a:pathLst>
                <a:path w="8684022" h="427633">
                  <a:moveTo>
                    <a:pt x="0" y="0"/>
                  </a:moveTo>
                  <a:lnTo>
                    <a:pt x="8684022" y="0"/>
                  </a:lnTo>
                  <a:lnTo>
                    <a:pt x="8684022" y="427633"/>
                  </a:lnTo>
                  <a:lnTo>
                    <a:pt x="0" y="427633"/>
                  </a:lnTo>
                  <a:close/>
                </a:path>
              </a:pathLst>
            </a:custGeom>
            <a:solidFill>
              <a:srgbClr val="000000">
                <a:alpha val="0"/>
              </a:srgbClr>
            </a:solidFill>
          </p:spPr>
        </p:sp>
        <p:sp>
          <p:nvSpPr>
            <p:cNvPr id="45" name="TextBox 45"/>
            <p:cNvSpPr txBox="1"/>
            <p:nvPr/>
          </p:nvSpPr>
          <p:spPr>
            <a:xfrm>
              <a:off x="0" y="-76200"/>
              <a:ext cx="8684022" cy="503833"/>
            </a:xfrm>
            <a:prstGeom prst="rect">
              <a:avLst/>
            </a:prstGeom>
          </p:spPr>
          <p:txBody>
            <a:bodyPr lIns="0" tIns="0" rIns="0" bIns="0" rtlCol="0" anchor="t"/>
            <a:lstStyle/>
            <a:p>
              <a:pPr marL="292199" lvl="1" indent="-146100" algn="l">
                <a:lnSpc>
                  <a:spcPts val="3125"/>
                </a:lnSpc>
                <a:buFont typeface="Arial"/>
                <a:buChar char="•"/>
              </a:pPr>
              <a:r>
                <a:rPr lang="en-US" sz="1937" spc="-40">
                  <a:solidFill>
                    <a:srgbClr val="272525"/>
                  </a:solidFill>
                  <a:latin typeface="Source Sans Pro"/>
                  <a:ea typeface="Source Sans Pro"/>
                  <a:cs typeface="Source Sans Pro"/>
                  <a:sym typeface="Source Sans Pro"/>
                </a:rPr>
                <a:t>The target variable </a:t>
              </a:r>
              <a:r>
                <a:rPr lang="en-US" sz="1937" b="1" spc="-40">
                  <a:solidFill>
                    <a:srgbClr val="272525"/>
                  </a:solidFill>
                  <a:latin typeface="Source Sans Pro Bold"/>
                  <a:ea typeface="Source Sans Pro Bold"/>
                  <a:cs typeface="Source Sans Pro Bold"/>
                  <a:sym typeface="Source Sans Pro Bold"/>
                </a:rPr>
                <a:t>Osteoporosis</a:t>
              </a:r>
              <a:r>
                <a:rPr lang="en-US" sz="1937" spc="-40">
                  <a:solidFill>
                    <a:srgbClr val="272525"/>
                  </a:solidFill>
                  <a:latin typeface="Source Sans Pro"/>
                  <a:ea typeface="Source Sans Pro"/>
                  <a:cs typeface="Source Sans Pro"/>
                  <a:sym typeface="Source Sans Pro"/>
                </a:rPr>
                <a:t> has two categories: </a:t>
              </a:r>
              <a:r>
                <a:rPr lang="en-US" sz="1937" b="1" spc="-40">
                  <a:solidFill>
                    <a:srgbClr val="272525"/>
                  </a:solidFill>
                  <a:latin typeface="Source Sans Pro Bold"/>
                  <a:ea typeface="Source Sans Pro Bold"/>
                  <a:cs typeface="Source Sans Pro Bold"/>
                  <a:sym typeface="Source Sans Pro Bold"/>
                </a:rPr>
                <a:t>0 (No) and 1 (Yes)</a:t>
              </a:r>
              <a:r>
                <a:rPr lang="en-US" sz="1937" spc="-40">
                  <a:solidFill>
                    <a:srgbClr val="272525"/>
                  </a:solidFill>
                  <a:latin typeface="Source Sans Pro"/>
                  <a:ea typeface="Source Sans Pro"/>
                  <a:cs typeface="Source Sans Pro"/>
                  <a:sym typeface="Source Sans Pro"/>
                </a:rPr>
                <a:t>.</a:t>
              </a:r>
            </a:p>
          </p:txBody>
        </p:sp>
      </p:grpSp>
      <p:grpSp>
        <p:nvGrpSpPr>
          <p:cNvPr id="46" name="Group 46"/>
          <p:cNvGrpSpPr/>
          <p:nvPr/>
        </p:nvGrpSpPr>
        <p:grpSpPr>
          <a:xfrm>
            <a:off x="1753940" y="6184106"/>
            <a:ext cx="6785424" cy="759174"/>
            <a:chOff x="0" y="0"/>
            <a:chExt cx="9047232" cy="1012232"/>
          </a:xfrm>
        </p:grpSpPr>
        <p:sp>
          <p:nvSpPr>
            <p:cNvPr id="47" name="Freeform 47"/>
            <p:cNvSpPr/>
            <p:nvPr/>
          </p:nvSpPr>
          <p:spPr>
            <a:xfrm>
              <a:off x="0" y="0"/>
              <a:ext cx="9047231" cy="1012232"/>
            </a:xfrm>
            <a:custGeom>
              <a:avLst/>
              <a:gdLst/>
              <a:ahLst/>
              <a:cxnLst/>
              <a:rect l="l" t="t" r="r" b="b"/>
              <a:pathLst>
                <a:path w="9047231" h="1012232">
                  <a:moveTo>
                    <a:pt x="0" y="0"/>
                  </a:moveTo>
                  <a:lnTo>
                    <a:pt x="9047231" y="0"/>
                  </a:lnTo>
                  <a:lnTo>
                    <a:pt x="9047231" y="1012232"/>
                  </a:lnTo>
                  <a:lnTo>
                    <a:pt x="0" y="1012232"/>
                  </a:lnTo>
                  <a:close/>
                </a:path>
              </a:pathLst>
            </a:custGeom>
            <a:solidFill>
              <a:srgbClr val="000000">
                <a:alpha val="0"/>
              </a:srgbClr>
            </a:solidFill>
          </p:spPr>
        </p:sp>
        <p:sp>
          <p:nvSpPr>
            <p:cNvPr id="48" name="TextBox 48"/>
            <p:cNvSpPr txBox="1"/>
            <p:nvPr/>
          </p:nvSpPr>
          <p:spPr>
            <a:xfrm>
              <a:off x="0" y="-76200"/>
              <a:ext cx="9047232" cy="1088432"/>
            </a:xfrm>
            <a:prstGeom prst="rect">
              <a:avLst/>
            </a:prstGeom>
          </p:spPr>
          <p:txBody>
            <a:bodyPr lIns="0" tIns="0" rIns="0" bIns="0" rtlCol="0" anchor="t"/>
            <a:lstStyle/>
            <a:p>
              <a:pPr marL="292199" lvl="1" indent="-146100" algn="l">
                <a:lnSpc>
                  <a:spcPts val="3125"/>
                </a:lnSpc>
                <a:buFont typeface="Arial"/>
                <a:buChar char="•"/>
              </a:pPr>
              <a:r>
                <a:rPr lang="en-US" sz="1937" spc="-40">
                  <a:solidFill>
                    <a:srgbClr val="272525"/>
                  </a:solidFill>
                  <a:latin typeface="Source Sans Pro"/>
                  <a:ea typeface="Source Sans Pro"/>
                  <a:cs typeface="Source Sans Pro"/>
                  <a:sym typeface="Source Sans Pro"/>
                </a:rPr>
                <a:t>Both categories have a similar number of records, meaning the dataset is </a:t>
              </a:r>
              <a:r>
                <a:rPr lang="en-US" sz="1937" b="1" spc="-40">
                  <a:solidFill>
                    <a:srgbClr val="272525"/>
                  </a:solidFill>
                  <a:latin typeface="Source Sans Pro Bold"/>
                  <a:ea typeface="Source Sans Pro Bold"/>
                  <a:cs typeface="Source Sans Pro Bold"/>
                  <a:sym typeface="Source Sans Pro Bold"/>
                </a:rPr>
                <a:t>balanced</a:t>
              </a:r>
              <a:r>
                <a:rPr lang="en-US" sz="1937" spc="-40">
                  <a:solidFill>
                    <a:srgbClr val="272525"/>
                  </a:solidFill>
                  <a:latin typeface="Source Sans Pro"/>
                  <a:ea typeface="Source Sans Pro"/>
                  <a:cs typeface="Source Sans Pro"/>
                  <a:sym typeface="Source Sans Pro"/>
                </a:rPr>
                <a:t>.</a:t>
              </a:r>
            </a:p>
          </p:txBody>
        </p:sp>
      </p:grpSp>
      <p:grpSp>
        <p:nvGrpSpPr>
          <p:cNvPr id="49" name="Group 49"/>
          <p:cNvGrpSpPr/>
          <p:nvPr/>
        </p:nvGrpSpPr>
        <p:grpSpPr>
          <a:xfrm>
            <a:off x="1753940" y="6913215"/>
            <a:ext cx="6513016" cy="320725"/>
            <a:chOff x="0" y="0"/>
            <a:chExt cx="8684022" cy="427633"/>
          </a:xfrm>
        </p:grpSpPr>
        <p:sp>
          <p:nvSpPr>
            <p:cNvPr id="50" name="Freeform 50"/>
            <p:cNvSpPr/>
            <p:nvPr/>
          </p:nvSpPr>
          <p:spPr>
            <a:xfrm>
              <a:off x="0" y="0"/>
              <a:ext cx="8684022" cy="427633"/>
            </a:xfrm>
            <a:custGeom>
              <a:avLst/>
              <a:gdLst/>
              <a:ahLst/>
              <a:cxnLst/>
              <a:rect l="l" t="t" r="r" b="b"/>
              <a:pathLst>
                <a:path w="8684022" h="427633">
                  <a:moveTo>
                    <a:pt x="0" y="0"/>
                  </a:moveTo>
                  <a:lnTo>
                    <a:pt x="8684022" y="0"/>
                  </a:lnTo>
                  <a:lnTo>
                    <a:pt x="8684022" y="427633"/>
                  </a:lnTo>
                  <a:lnTo>
                    <a:pt x="0" y="427633"/>
                  </a:lnTo>
                  <a:close/>
                </a:path>
              </a:pathLst>
            </a:custGeom>
            <a:solidFill>
              <a:srgbClr val="000000">
                <a:alpha val="0"/>
              </a:srgbClr>
            </a:solidFill>
          </p:spPr>
        </p:sp>
        <p:sp>
          <p:nvSpPr>
            <p:cNvPr id="51" name="TextBox 51"/>
            <p:cNvSpPr txBox="1"/>
            <p:nvPr/>
          </p:nvSpPr>
          <p:spPr>
            <a:xfrm>
              <a:off x="0" y="-76200"/>
              <a:ext cx="8684022" cy="503833"/>
            </a:xfrm>
            <a:prstGeom prst="rect">
              <a:avLst/>
            </a:prstGeom>
          </p:spPr>
          <p:txBody>
            <a:bodyPr lIns="0" tIns="0" rIns="0" bIns="0" rtlCol="0" anchor="t"/>
            <a:lstStyle/>
            <a:p>
              <a:pPr marL="292199" lvl="1" indent="-146100" algn="l">
                <a:lnSpc>
                  <a:spcPts val="3125"/>
                </a:lnSpc>
                <a:buFont typeface="Arial"/>
                <a:buChar char="•"/>
              </a:pPr>
              <a:r>
                <a:rPr lang="en-US" sz="1937" spc="-40">
                  <a:solidFill>
                    <a:srgbClr val="272525"/>
                  </a:solidFill>
                  <a:latin typeface="Source Sans Pro"/>
                  <a:ea typeface="Source Sans Pro"/>
                  <a:cs typeface="Source Sans Pro"/>
                  <a:sym typeface="Source Sans Pro"/>
                </a:rPr>
                <a:t>The density curve helps visualize how the values are spread.</a:t>
              </a:r>
            </a:p>
          </p:txBody>
        </p:sp>
      </p:grpSp>
      <p:grpSp>
        <p:nvGrpSpPr>
          <p:cNvPr id="52" name="Group 52"/>
          <p:cNvGrpSpPr/>
          <p:nvPr/>
        </p:nvGrpSpPr>
        <p:grpSpPr>
          <a:xfrm>
            <a:off x="966192" y="8012014"/>
            <a:ext cx="573286" cy="573286"/>
            <a:chOff x="0" y="0"/>
            <a:chExt cx="764382" cy="764382"/>
          </a:xfrm>
        </p:grpSpPr>
        <p:sp>
          <p:nvSpPr>
            <p:cNvPr id="53" name="Freeform 53"/>
            <p:cNvSpPr/>
            <p:nvPr/>
          </p:nvSpPr>
          <p:spPr>
            <a:xfrm>
              <a:off x="6350" y="6350"/>
              <a:ext cx="751713" cy="751713"/>
            </a:xfrm>
            <a:custGeom>
              <a:avLst/>
              <a:gdLst/>
              <a:ahLst/>
              <a:cxnLst/>
              <a:rect l="l" t="t" r="r" b="b"/>
              <a:pathLst>
                <a:path w="751713" h="751713">
                  <a:moveTo>
                    <a:pt x="0" y="140335"/>
                  </a:moveTo>
                  <a:cubicBezTo>
                    <a:pt x="0" y="62865"/>
                    <a:pt x="62865" y="0"/>
                    <a:pt x="140335" y="0"/>
                  </a:cubicBezTo>
                  <a:lnTo>
                    <a:pt x="611378" y="0"/>
                  </a:lnTo>
                  <a:cubicBezTo>
                    <a:pt x="688848" y="0"/>
                    <a:pt x="751713" y="62865"/>
                    <a:pt x="751713" y="140335"/>
                  </a:cubicBezTo>
                  <a:lnTo>
                    <a:pt x="751713" y="611378"/>
                  </a:lnTo>
                  <a:cubicBezTo>
                    <a:pt x="751713" y="688848"/>
                    <a:pt x="688848" y="751713"/>
                    <a:pt x="611378" y="751713"/>
                  </a:cubicBezTo>
                  <a:lnTo>
                    <a:pt x="140335" y="751713"/>
                  </a:lnTo>
                  <a:cubicBezTo>
                    <a:pt x="62865" y="751713"/>
                    <a:pt x="0" y="688848"/>
                    <a:pt x="0" y="611378"/>
                  </a:cubicBezTo>
                  <a:close/>
                </a:path>
              </a:pathLst>
            </a:custGeom>
            <a:solidFill>
              <a:srgbClr val="F4D4F7"/>
            </a:solidFill>
          </p:spPr>
        </p:sp>
        <p:sp>
          <p:nvSpPr>
            <p:cNvPr id="54" name="Freeform 54"/>
            <p:cNvSpPr/>
            <p:nvPr/>
          </p:nvSpPr>
          <p:spPr>
            <a:xfrm>
              <a:off x="0" y="0"/>
              <a:ext cx="764413" cy="764413"/>
            </a:xfrm>
            <a:custGeom>
              <a:avLst/>
              <a:gdLst/>
              <a:ahLst/>
              <a:cxnLst/>
              <a:rect l="l" t="t" r="r" b="b"/>
              <a:pathLst>
                <a:path w="764413" h="764413">
                  <a:moveTo>
                    <a:pt x="0" y="146685"/>
                  </a:moveTo>
                  <a:cubicBezTo>
                    <a:pt x="0" y="65659"/>
                    <a:pt x="65659" y="0"/>
                    <a:pt x="146685" y="0"/>
                  </a:cubicBezTo>
                  <a:lnTo>
                    <a:pt x="617728" y="0"/>
                  </a:lnTo>
                  <a:lnTo>
                    <a:pt x="617728" y="6350"/>
                  </a:lnTo>
                  <a:lnTo>
                    <a:pt x="617728" y="0"/>
                  </a:lnTo>
                  <a:cubicBezTo>
                    <a:pt x="698754" y="0"/>
                    <a:pt x="764413" y="65659"/>
                    <a:pt x="764413" y="146685"/>
                  </a:cubicBezTo>
                  <a:lnTo>
                    <a:pt x="758063" y="146685"/>
                  </a:lnTo>
                  <a:lnTo>
                    <a:pt x="764413" y="146685"/>
                  </a:lnTo>
                  <a:lnTo>
                    <a:pt x="764413" y="617728"/>
                  </a:lnTo>
                  <a:lnTo>
                    <a:pt x="758063" y="617728"/>
                  </a:lnTo>
                  <a:lnTo>
                    <a:pt x="764413" y="617728"/>
                  </a:lnTo>
                  <a:cubicBezTo>
                    <a:pt x="764413" y="698754"/>
                    <a:pt x="698754" y="764413"/>
                    <a:pt x="617728" y="764413"/>
                  </a:cubicBezTo>
                  <a:lnTo>
                    <a:pt x="617728" y="758063"/>
                  </a:lnTo>
                  <a:lnTo>
                    <a:pt x="617728" y="764413"/>
                  </a:lnTo>
                  <a:lnTo>
                    <a:pt x="146685" y="764413"/>
                  </a:lnTo>
                  <a:lnTo>
                    <a:pt x="146685" y="758063"/>
                  </a:lnTo>
                  <a:lnTo>
                    <a:pt x="146685" y="764413"/>
                  </a:lnTo>
                  <a:cubicBezTo>
                    <a:pt x="65659" y="764413"/>
                    <a:pt x="0" y="698754"/>
                    <a:pt x="0" y="617728"/>
                  </a:cubicBezTo>
                  <a:lnTo>
                    <a:pt x="0" y="146685"/>
                  </a:lnTo>
                  <a:lnTo>
                    <a:pt x="6350" y="146685"/>
                  </a:lnTo>
                  <a:lnTo>
                    <a:pt x="0" y="146685"/>
                  </a:lnTo>
                  <a:moveTo>
                    <a:pt x="12700" y="146685"/>
                  </a:moveTo>
                  <a:lnTo>
                    <a:pt x="12700" y="617728"/>
                  </a:lnTo>
                  <a:lnTo>
                    <a:pt x="6350" y="617728"/>
                  </a:lnTo>
                  <a:lnTo>
                    <a:pt x="12700" y="617728"/>
                  </a:lnTo>
                  <a:cubicBezTo>
                    <a:pt x="12700" y="691769"/>
                    <a:pt x="72644" y="751713"/>
                    <a:pt x="146685" y="751713"/>
                  </a:cubicBezTo>
                  <a:lnTo>
                    <a:pt x="617728" y="751713"/>
                  </a:lnTo>
                  <a:cubicBezTo>
                    <a:pt x="691769" y="751713"/>
                    <a:pt x="751713" y="691769"/>
                    <a:pt x="751713" y="617728"/>
                  </a:cubicBezTo>
                  <a:lnTo>
                    <a:pt x="751713" y="146685"/>
                  </a:lnTo>
                  <a:cubicBezTo>
                    <a:pt x="751713" y="72644"/>
                    <a:pt x="691642" y="12700"/>
                    <a:pt x="617728" y="12700"/>
                  </a:cubicBezTo>
                  <a:lnTo>
                    <a:pt x="146685" y="12700"/>
                  </a:lnTo>
                  <a:lnTo>
                    <a:pt x="146685" y="6350"/>
                  </a:lnTo>
                  <a:lnTo>
                    <a:pt x="146685" y="12700"/>
                  </a:lnTo>
                  <a:cubicBezTo>
                    <a:pt x="72644" y="12700"/>
                    <a:pt x="12700" y="72644"/>
                    <a:pt x="12700" y="146685"/>
                  </a:cubicBezTo>
                  <a:close/>
                </a:path>
              </a:pathLst>
            </a:custGeom>
            <a:solidFill>
              <a:srgbClr val="DABADD"/>
            </a:solidFill>
          </p:spPr>
        </p:sp>
      </p:grpSp>
      <p:grpSp>
        <p:nvGrpSpPr>
          <p:cNvPr id="55" name="Group 55"/>
          <p:cNvGrpSpPr/>
          <p:nvPr/>
        </p:nvGrpSpPr>
        <p:grpSpPr>
          <a:xfrm>
            <a:off x="1133514" y="8012014"/>
            <a:ext cx="224323" cy="448837"/>
            <a:chOff x="0" y="0"/>
            <a:chExt cx="235743" cy="471687"/>
          </a:xfrm>
        </p:grpSpPr>
        <p:sp>
          <p:nvSpPr>
            <p:cNvPr id="56" name="Freeform 56"/>
            <p:cNvSpPr/>
            <p:nvPr/>
          </p:nvSpPr>
          <p:spPr>
            <a:xfrm>
              <a:off x="0" y="0"/>
              <a:ext cx="235743" cy="471687"/>
            </a:xfrm>
            <a:custGeom>
              <a:avLst/>
              <a:gdLst/>
              <a:ahLst/>
              <a:cxnLst/>
              <a:rect l="l" t="t" r="r" b="b"/>
              <a:pathLst>
                <a:path w="235743" h="471687">
                  <a:moveTo>
                    <a:pt x="0" y="0"/>
                  </a:moveTo>
                  <a:lnTo>
                    <a:pt x="235743" y="0"/>
                  </a:lnTo>
                  <a:lnTo>
                    <a:pt x="235743" y="471687"/>
                  </a:lnTo>
                  <a:lnTo>
                    <a:pt x="0" y="471687"/>
                  </a:lnTo>
                  <a:close/>
                </a:path>
              </a:pathLst>
            </a:custGeom>
            <a:solidFill>
              <a:srgbClr val="000000">
                <a:alpha val="0"/>
              </a:srgbClr>
            </a:solidFill>
          </p:spPr>
        </p:sp>
        <p:sp>
          <p:nvSpPr>
            <p:cNvPr id="57" name="TextBox 57"/>
            <p:cNvSpPr txBox="1"/>
            <p:nvPr/>
          </p:nvSpPr>
          <p:spPr>
            <a:xfrm>
              <a:off x="0" y="28575"/>
              <a:ext cx="235743" cy="443112"/>
            </a:xfrm>
            <a:prstGeom prst="rect">
              <a:avLst/>
            </a:prstGeom>
          </p:spPr>
          <p:txBody>
            <a:bodyPr lIns="0" tIns="0" rIns="0" bIns="0" rtlCol="0" anchor="t"/>
            <a:lstStyle/>
            <a:p>
              <a:pPr algn="ctr">
                <a:lnSpc>
                  <a:spcPts val="2750"/>
                </a:lnSpc>
              </a:pPr>
              <a:r>
                <a:rPr lang="en-US" sz="2750" b="1" spc="-56">
                  <a:solidFill>
                    <a:srgbClr val="272525"/>
                  </a:solidFill>
                  <a:latin typeface="Arimo Bold"/>
                  <a:ea typeface="Arimo Bold"/>
                  <a:cs typeface="Arimo Bold"/>
                  <a:sym typeface="Arimo Bold"/>
                </a:rPr>
                <a:t>3</a:t>
              </a:r>
            </a:p>
          </p:txBody>
        </p:sp>
      </p:grpSp>
      <p:grpSp>
        <p:nvGrpSpPr>
          <p:cNvPr id="58" name="Group 58"/>
          <p:cNvGrpSpPr/>
          <p:nvPr/>
        </p:nvGrpSpPr>
        <p:grpSpPr>
          <a:xfrm>
            <a:off x="1753940" y="7985372"/>
            <a:ext cx="4381352" cy="423743"/>
            <a:chOff x="0" y="0"/>
            <a:chExt cx="5080198" cy="491332"/>
          </a:xfrm>
        </p:grpSpPr>
        <p:sp>
          <p:nvSpPr>
            <p:cNvPr id="59" name="Freeform 59"/>
            <p:cNvSpPr/>
            <p:nvPr/>
          </p:nvSpPr>
          <p:spPr>
            <a:xfrm>
              <a:off x="0" y="0"/>
              <a:ext cx="5080198" cy="491332"/>
            </a:xfrm>
            <a:custGeom>
              <a:avLst/>
              <a:gdLst/>
              <a:ahLst/>
              <a:cxnLst/>
              <a:rect l="l" t="t" r="r" b="b"/>
              <a:pathLst>
                <a:path w="5080198" h="491332">
                  <a:moveTo>
                    <a:pt x="0" y="0"/>
                  </a:moveTo>
                  <a:lnTo>
                    <a:pt x="5080198" y="0"/>
                  </a:lnTo>
                  <a:lnTo>
                    <a:pt x="5080198" y="491332"/>
                  </a:lnTo>
                  <a:lnTo>
                    <a:pt x="0" y="491332"/>
                  </a:lnTo>
                  <a:close/>
                </a:path>
              </a:pathLst>
            </a:custGeom>
            <a:solidFill>
              <a:srgbClr val="000000">
                <a:alpha val="0"/>
              </a:srgbClr>
            </a:solidFill>
          </p:spPr>
        </p:sp>
        <p:sp>
          <p:nvSpPr>
            <p:cNvPr id="60" name="TextBox 60"/>
            <p:cNvSpPr txBox="1"/>
            <p:nvPr/>
          </p:nvSpPr>
          <p:spPr>
            <a:xfrm>
              <a:off x="0" y="-28575"/>
              <a:ext cx="5080198" cy="519907"/>
            </a:xfrm>
            <a:prstGeom prst="rect">
              <a:avLst/>
            </a:prstGeom>
          </p:spPr>
          <p:txBody>
            <a:bodyPr lIns="0" tIns="0" rIns="0" bIns="0" rtlCol="0" anchor="t"/>
            <a:lstStyle/>
            <a:p>
              <a:pPr algn="l">
                <a:lnSpc>
                  <a:spcPts val="2875"/>
                </a:lnSpc>
              </a:pPr>
              <a:r>
                <a:rPr lang="en-US" sz="2312" b="1" spc="-46">
                  <a:solidFill>
                    <a:srgbClr val="272525"/>
                  </a:solidFill>
                  <a:latin typeface="Arimo Bold"/>
                  <a:ea typeface="Arimo Bold"/>
                  <a:cs typeface="Arimo Bold"/>
                  <a:sym typeface="Arimo Bold"/>
                </a:rPr>
                <a:t>ID Distribution (Right Graph)</a:t>
              </a:r>
            </a:p>
          </p:txBody>
        </p:sp>
      </p:grpSp>
      <p:grpSp>
        <p:nvGrpSpPr>
          <p:cNvPr id="61" name="Group 61"/>
          <p:cNvGrpSpPr/>
          <p:nvPr/>
        </p:nvGrpSpPr>
        <p:grpSpPr>
          <a:xfrm>
            <a:off x="1753940" y="8504187"/>
            <a:ext cx="6513016" cy="320725"/>
            <a:chOff x="0" y="0"/>
            <a:chExt cx="8684022" cy="427633"/>
          </a:xfrm>
        </p:grpSpPr>
        <p:sp>
          <p:nvSpPr>
            <p:cNvPr id="62" name="Freeform 62"/>
            <p:cNvSpPr/>
            <p:nvPr/>
          </p:nvSpPr>
          <p:spPr>
            <a:xfrm>
              <a:off x="0" y="0"/>
              <a:ext cx="8684022" cy="427633"/>
            </a:xfrm>
            <a:custGeom>
              <a:avLst/>
              <a:gdLst/>
              <a:ahLst/>
              <a:cxnLst/>
              <a:rect l="l" t="t" r="r" b="b"/>
              <a:pathLst>
                <a:path w="8684022" h="427633">
                  <a:moveTo>
                    <a:pt x="0" y="0"/>
                  </a:moveTo>
                  <a:lnTo>
                    <a:pt x="8684022" y="0"/>
                  </a:lnTo>
                  <a:lnTo>
                    <a:pt x="8684022" y="427633"/>
                  </a:lnTo>
                  <a:lnTo>
                    <a:pt x="0" y="427633"/>
                  </a:lnTo>
                  <a:close/>
                </a:path>
              </a:pathLst>
            </a:custGeom>
            <a:solidFill>
              <a:srgbClr val="000000">
                <a:alpha val="0"/>
              </a:srgbClr>
            </a:solidFill>
          </p:spPr>
        </p:sp>
        <p:sp>
          <p:nvSpPr>
            <p:cNvPr id="63" name="TextBox 63"/>
            <p:cNvSpPr txBox="1"/>
            <p:nvPr/>
          </p:nvSpPr>
          <p:spPr>
            <a:xfrm>
              <a:off x="0" y="-76200"/>
              <a:ext cx="8684022" cy="503833"/>
            </a:xfrm>
            <a:prstGeom prst="rect">
              <a:avLst/>
            </a:prstGeom>
          </p:spPr>
          <p:txBody>
            <a:bodyPr lIns="0" tIns="0" rIns="0" bIns="0" rtlCol="0" anchor="t"/>
            <a:lstStyle/>
            <a:p>
              <a:pPr marL="292199" lvl="1" indent="-146100" algn="l">
                <a:lnSpc>
                  <a:spcPts val="3125"/>
                </a:lnSpc>
                <a:buFont typeface="Arial"/>
                <a:buChar char="•"/>
              </a:pPr>
              <a:r>
                <a:rPr lang="en-US" sz="1937" spc="-40">
                  <a:solidFill>
                    <a:srgbClr val="272525"/>
                  </a:solidFill>
                  <a:latin typeface="Source Sans Pro"/>
                  <a:ea typeface="Source Sans Pro"/>
                  <a:cs typeface="Source Sans Pro"/>
                  <a:sym typeface="Source Sans Pro"/>
                </a:rPr>
                <a:t>The </a:t>
              </a:r>
              <a:r>
                <a:rPr lang="en-US" sz="1937" b="1" spc="-40">
                  <a:solidFill>
                    <a:srgbClr val="272525"/>
                  </a:solidFill>
                  <a:latin typeface="Source Sans Pro Bold"/>
                  <a:ea typeface="Source Sans Pro Bold"/>
                  <a:cs typeface="Source Sans Pro Bold"/>
                  <a:sym typeface="Source Sans Pro Bold"/>
                </a:rPr>
                <a:t>ID column</a:t>
              </a:r>
              <a:r>
                <a:rPr lang="en-US" sz="1937" spc="-40">
                  <a:solidFill>
                    <a:srgbClr val="272525"/>
                  </a:solidFill>
                  <a:latin typeface="Source Sans Pro"/>
                  <a:ea typeface="Source Sans Pro"/>
                  <a:cs typeface="Source Sans Pro"/>
                  <a:sym typeface="Source Sans Pro"/>
                </a:rPr>
                <a:t> represents unique patients.</a:t>
              </a:r>
            </a:p>
          </p:txBody>
        </p:sp>
      </p:grpSp>
      <p:grpSp>
        <p:nvGrpSpPr>
          <p:cNvPr id="64" name="Group 64"/>
          <p:cNvGrpSpPr/>
          <p:nvPr/>
        </p:nvGrpSpPr>
        <p:grpSpPr>
          <a:xfrm>
            <a:off x="1753940" y="8912572"/>
            <a:ext cx="8731095" cy="759285"/>
            <a:chOff x="0" y="0"/>
            <a:chExt cx="8684022" cy="755192"/>
          </a:xfrm>
        </p:grpSpPr>
        <p:sp>
          <p:nvSpPr>
            <p:cNvPr id="65" name="Freeform 65"/>
            <p:cNvSpPr/>
            <p:nvPr/>
          </p:nvSpPr>
          <p:spPr>
            <a:xfrm>
              <a:off x="0" y="0"/>
              <a:ext cx="8684022" cy="755192"/>
            </a:xfrm>
            <a:custGeom>
              <a:avLst/>
              <a:gdLst/>
              <a:ahLst/>
              <a:cxnLst/>
              <a:rect l="l" t="t" r="r" b="b"/>
              <a:pathLst>
                <a:path w="8684022" h="755192">
                  <a:moveTo>
                    <a:pt x="0" y="0"/>
                  </a:moveTo>
                  <a:lnTo>
                    <a:pt x="8684022" y="0"/>
                  </a:lnTo>
                  <a:lnTo>
                    <a:pt x="8684022" y="755192"/>
                  </a:lnTo>
                  <a:lnTo>
                    <a:pt x="0" y="755192"/>
                  </a:lnTo>
                  <a:close/>
                </a:path>
              </a:pathLst>
            </a:custGeom>
            <a:solidFill>
              <a:srgbClr val="000000">
                <a:alpha val="0"/>
              </a:srgbClr>
            </a:solidFill>
          </p:spPr>
        </p:sp>
        <p:sp>
          <p:nvSpPr>
            <p:cNvPr id="66" name="TextBox 66"/>
            <p:cNvSpPr txBox="1"/>
            <p:nvPr/>
          </p:nvSpPr>
          <p:spPr>
            <a:xfrm>
              <a:off x="0" y="-76200"/>
              <a:ext cx="8684022" cy="831392"/>
            </a:xfrm>
            <a:prstGeom prst="rect">
              <a:avLst/>
            </a:prstGeom>
          </p:spPr>
          <p:txBody>
            <a:bodyPr lIns="0" tIns="0" rIns="0" bIns="0" rtlCol="0" anchor="t"/>
            <a:lstStyle/>
            <a:p>
              <a:pPr marL="292076" lvl="1" indent="-146038" algn="l">
                <a:lnSpc>
                  <a:spcPts val="3123"/>
                </a:lnSpc>
                <a:buFont typeface="Arial"/>
                <a:buChar char="•"/>
              </a:pPr>
              <a:r>
                <a:rPr lang="en-US" sz="1937" spc="-38">
                  <a:solidFill>
                    <a:srgbClr val="272525"/>
                  </a:solidFill>
                  <a:latin typeface="Source Sans Pro"/>
                  <a:ea typeface="Source Sans Pro"/>
                  <a:cs typeface="Source Sans Pro"/>
                  <a:sym typeface="Source Sans Pro"/>
                </a:rPr>
                <a:t>The histogram shows an </a:t>
              </a:r>
              <a:r>
                <a:rPr lang="en-US" sz="1937" b="1" spc="-38">
                  <a:solidFill>
                    <a:srgbClr val="272525"/>
                  </a:solidFill>
                  <a:latin typeface="Source Sans Pro Bold"/>
                  <a:ea typeface="Source Sans Pro Bold"/>
                  <a:cs typeface="Source Sans Pro Bold"/>
                  <a:sym typeface="Source Sans Pro Bold"/>
                </a:rPr>
                <a:t>even spread</a:t>
              </a:r>
              <a:r>
                <a:rPr lang="en-US" sz="1937" spc="-38">
                  <a:solidFill>
                    <a:srgbClr val="272525"/>
                  </a:solidFill>
                  <a:latin typeface="Source Sans Pro"/>
                  <a:ea typeface="Source Sans Pro"/>
                  <a:cs typeface="Source Sans Pro"/>
                  <a:sym typeface="Source Sans Pro"/>
                </a:rPr>
                <a:t>, meaning </a:t>
              </a:r>
              <a:r>
                <a:rPr lang="en-US" sz="1937" b="1" spc="-38">
                  <a:solidFill>
                    <a:srgbClr val="272525"/>
                  </a:solidFill>
                  <a:latin typeface="Source Sans Pro Bold"/>
                  <a:ea typeface="Source Sans Pro Bold"/>
                  <a:cs typeface="Source Sans Pro Bold"/>
                  <a:sym typeface="Source Sans Pro Bold"/>
                </a:rPr>
                <a:t>no missing values </a:t>
              </a:r>
            </a:p>
            <a:p>
              <a:pPr algn="l">
                <a:lnSpc>
                  <a:spcPts val="3125"/>
                </a:lnSpc>
              </a:pPr>
              <a:r>
                <a:rPr lang="en-US" sz="1937" b="1" spc="-40">
                  <a:solidFill>
                    <a:srgbClr val="272525"/>
                  </a:solidFill>
                  <a:latin typeface="Source Sans Pro Bold"/>
                  <a:ea typeface="Source Sans Pro Bold"/>
                  <a:cs typeface="Source Sans Pro Bold"/>
                  <a:sym typeface="Source Sans Pro Bold"/>
                </a:rPr>
                <a:t>      or issues</a:t>
              </a:r>
              <a:r>
                <a:rPr lang="en-US" sz="1937" spc="-40">
                  <a:solidFill>
                    <a:srgbClr val="272525"/>
                  </a:solidFill>
                  <a:latin typeface="Source Sans Pro"/>
                  <a:ea typeface="Source Sans Pro"/>
                  <a:cs typeface="Source Sans Pro"/>
                  <a:sym typeface="Source Sans Pro"/>
                </a:rPr>
                <a:t>.</a:t>
              </a: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24384000" cy="13716000"/>
          </a:xfrm>
          <a:solidFill>
            <a:srgbClr val="F8E8E7"/>
          </a:solidFill>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grpFill/>
          </p:spPr>
        </p:sp>
      </p:grpSp>
      <p:sp>
        <p:nvSpPr>
          <p:cNvPr id="5" name="Freeform 5" descr="preencoded.png"/>
          <p:cNvSpPr/>
          <p:nvPr/>
        </p:nvSpPr>
        <p:spPr>
          <a:xfrm>
            <a:off x="963514" y="2444949"/>
            <a:ext cx="7838480" cy="2589460"/>
          </a:xfrm>
          <a:custGeom>
            <a:avLst/>
            <a:gdLst/>
            <a:ahLst/>
            <a:cxnLst/>
            <a:rect l="l" t="t" r="r" b="b"/>
            <a:pathLst>
              <a:path w="7838480" h="2589460">
                <a:moveTo>
                  <a:pt x="0" y="0"/>
                </a:moveTo>
                <a:lnTo>
                  <a:pt x="7838480" y="0"/>
                </a:lnTo>
                <a:lnTo>
                  <a:pt x="7838480" y="2589460"/>
                </a:lnTo>
                <a:lnTo>
                  <a:pt x="0" y="2589460"/>
                </a:lnTo>
                <a:lnTo>
                  <a:pt x="0" y="0"/>
                </a:lnTo>
                <a:close/>
              </a:path>
            </a:pathLst>
          </a:custGeom>
          <a:blipFill>
            <a:blip r:embed="rId3"/>
            <a:stretch>
              <a:fillRect t="-22" b="-22"/>
            </a:stretch>
          </a:blipFill>
        </p:spPr>
      </p:sp>
      <p:sp>
        <p:nvSpPr>
          <p:cNvPr id="6" name="Freeform 6" descr="preencoded.png"/>
          <p:cNvSpPr/>
          <p:nvPr/>
        </p:nvSpPr>
        <p:spPr>
          <a:xfrm>
            <a:off x="963514" y="5252442"/>
            <a:ext cx="7838480" cy="2589460"/>
          </a:xfrm>
          <a:custGeom>
            <a:avLst/>
            <a:gdLst/>
            <a:ahLst/>
            <a:cxnLst/>
            <a:rect l="l" t="t" r="r" b="b"/>
            <a:pathLst>
              <a:path w="7838480" h="2589460">
                <a:moveTo>
                  <a:pt x="0" y="0"/>
                </a:moveTo>
                <a:lnTo>
                  <a:pt x="7838480" y="0"/>
                </a:lnTo>
                <a:lnTo>
                  <a:pt x="7838480" y="2589461"/>
                </a:lnTo>
                <a:lnTo>
                  <a:pt x="0" y="2589461"/>
                </a:lnTo>
                <a:lnTo>
                  <a:pt x="0" y="0"/>
                </a:lnTo>
                <a:close/>
              </a:path>
            </a:pathLst>
          </a:custGeom>
          <a:blipFill>
            <a:blip r:embed="rId4"/>
            <a:stretch>
              <a:fillRect t="-22" b="-22"/>
            </a:stretch>
          </a:blipFill>
        </p:spPr>
      </p:sp>
      <p:grpSp>
        <p:nvGrpSpPr>
          <p:cNvPr id="7" name="Group 7"/>
          <p:cNvGrpSpPr/>
          <p:nvPr/>
        </p:nvGrpSpPr>
        <p:grpSpPr>
          <a:xfrm>
            <a:off x="9486008" y="1172468"/>
            <a:ext cx="7857530" cy="436215"/>
            <a:chOff x="0" y="0"/>
            <a:chExt cx="10476707" cy="581620"/>
          </a:xfrm>
        </p:grpSpPr>
        <p:sp>
          <p:nvSpPr>
            <p:cNvPr id="8" name="Freeform 8"/>
            <p:cNvSpPr/>
            <p:nvPr/>
          </p:nvSpPr>
          <p:spPr>
            <a:xfrm>
              <a:off x="0" y="0"/>
              <a:ext cx="10476707" cy="581620"/>
            </a:xfrm>
            <a:custGeom>
              <a:avLst/>
              <a:gdLst/>
              <a:ahLst/>
              <a:cxnLst/>
              <a:rect l="l" t="t" r="r" b="b"/>
              <a:pathLst>
                <a:path w="10476707" h="581620">
                  <a:moveTo>
                    <a:pt x="0" y="0"/>
                  </a:moveTo>
                  <a:lnTo>
                    <a:pt x="10476707" y="0"/>
                  </a:lnTo>
                  <a:lnTo>
                    <a:pt x="10476707" y="581620"/>
                  </a:lnTo>
                  <a:lnTo>
                    <a:pt x="0" y="581620"/>
                  </a:lnTo>
                  <a:close/>
                </a:path>
              </a:pathLst>
            </a:custGeom>
            <a:solidFill>
              <a:srgbClr val="000000">
                <a:alpha val="0"/>
              </a:srgbClr>
            </a:solidFill>
          </p:spPr>
        </p:sp>
        <p:sp>
          <p:nvSpPr>
            <p:cNvPr id="9" name="TextBox 9"/>
            <p:cNvSpPr txBox="1"/>
            <p:nvPr/>
          </p:nvSpPr>
          <p:spPr>
            <a:xfrm>
              <a:off x="0" y="-85725"/>
              <a:ext cx="10476707" cy="667345"/>
            </a:xfrm>
            <a:prstGeom prst="rect">
              <a:avLst/>
            </a:prstGeom>
          </p:spPr>
          <p:txBody>
            <a:bodyPr lIns="0" tIns="0" rIns="0" bIns="0" rtlCol="0" anchor="t"/>
            <a:lstStyle/>
            <a:p>
              <a:pPr algn="l">
                <a:lnSpc>
                  <a:spcPts val="3374"/>
                </a:lnSpc>
              </a:pPr>
              <a:r>
                <a:rPr lang="en-US" sz="2125" b="1" spc="-42">
                  <a:solidFill>
                    <a:srgbClr val="5E208E"/>
                  </a:solidFill>
                  <a:latin typeface="Source Sans Pro Bold"/>
                  <a:ea typeface="Source Sans Pro Bold"/>
                  <a:cs typeface="Source Sans Pro Bold"/>
                  <a:sym typeface="Source Sans Pro Bold"/>
                </a:rPr>
                <a:t>Categorical Variables Univariate Analysis</a:t>
              </a:r>
            </a:p>
          </p:txBody>
        </p:sp>
      </p:grpSp>
      <p:grpSp>
        <p:nvGrpSpPr>
          <p:cNvPr id="10" name="Group 10"/>
          <p:cNvGrpSpPr/>
          <p:nvPr/>
        </p:nvGrpSpPr>
        <p:grpSpPr>
          <a:xfrm>
            <a:off x="9486008" y="1853952"/>
            <a:ext cx="7857530" cy="1744266"/>
            <a:chOff x="0" y="0"/>
            <a:chExt cx="10476707" cy="2325688"/>
          </a:xfrm>
        </p:grpSpPr>
        <p:sp>
          <p:nvSpPr>
            <p:cNvPr id="11" name="Freeform 11"/>
            <p:cNvSpPr/>
            <p:nvPr/>
          </p:nvSpPr>
          <p:spPr>
            <a:xfrm>
              <a:off x="0" y="0"/>
              <a:ext cx="10476707" cy="2325688"/>
            </a:xfrm>
            <a:custGeom>
              <a:avLst/>
              <a:gdLst/>
              <a:ahLst/>
              <a:cxnLst/>
              <a:rect l="l" t="t" r="r" b="b"/>
              <a:pathLst>
                <a:path w="10476707" h="2325688">
                  <a:moveTo>
                    <a:pt x="0" y="0"/>
                  </a:moveTo>
                  <a:lnTo>
                    <a:pt x="10476707" y="0"/>
                  </a:lnTo>
                  <a:lnTo>
                    <a:pt x="10476707" y="2325688"/>
                  </a:lnTo>
                  <a:lnTo>
                    <a:pt x="0" y="2325688"/>
                  </a:lnTo>
                  <a:close/>
                </a:path>
              </a:pathLst>
            </a:custGeom>
            <a:solidFill>
              <a:srgbClr val="000000">
                <a:alpha val="0"/>
              </a:srgbClr>
            </a:solidFill>
          </p:spPr>
        </p:sp>
        <p:sp>
          <p:nvSpPr>
            <p:cNvPr id="12" name="TextBox 12"/>
            <p:cNvSpPr txBox="1"/>
            <p:nvPr/>
          </p:nvSpPr>
          <p:spPr>
            <a:xfrm>
              <a:off x="0" y="-57150"/>
              <a:ext cx="10476707" cy="2382838"/>
            </a:xfrm>
            <a:prstGeom prst="rect">
              <a:avLst/>
            </a:prstGeom>
          </p:spPr>
          <p:txBody>
            <a:bodyPr lIns="0" tIns="0" rIns="0" bIns="0" rtlCol="0" anchor="t"/>
            <a:lstStyle/>
            <a:p>
              <a:pPr algn="l">
                <a:lnSpc>
                  <a:spcPts val="2687"/>
                </a:lnSpc>
              </a:pPr>
              <a:r>
                <a:rPr lang="en-US" sz="1687" spc="-42">
                  <a:solidFill>
                    <a:srgbClr val="272525"/>
                  </a:solidFill>
                  <a:latin typeface="Source Sans Pro"/>
                  <a:ea typeface="Source Sans Pro"/>
                  <a:cs typeface="Source Sans Pro"/>
                  <a:sym typeface="Source Sans Pro"/>
                </a:rPr>
                <a:t>The bar charts provide insights into the distribution of various categorical features in the dataset. The distributions for Gender, Hormonal Changes, and Family History are fairly balanced, indicating no significant bias in these categories. In contrast, the Race/Ethnicity distribution shows a slightly higher number of African Americans compared to Asians and Caucasians. </a:t>
              </a:r>
            </a:p>
          </p:txBody>
        </p:sp>
      </p:grpSp>
      <p:grpSp>
        <p:nvGrpSpPr>
          <p:cNvPr id="13" name="Group 13"/>
          <p:cNvGrpSpPr/>
          <p:nvPr/>
        </p:nvGrpSpPr>
        <p:grpSpPr>
          <a:xfrm>
            <a:off x="9486008" y="3843486"/>
            <a:ext cx="7857530" cy="1046560"/>
            <a:chOff x="0" y="0"/>
            <a:chExt cx="10476707" cy="1395413"/>
          </a:xfrm>
        </p:grpSpPr>
        <p:sp>
          <p:nvSpPr>
            <p:cNvPr id="14" name="Freeform 14"/>
            <p:cNvSpPr/>
            <p:nvPr/>
          </p:nvSpPr>
          <p:spPr>
            <a:xfrm>
              <a:off x="0" y="0"/>
              <a:ext cx="10476707" cy="1395413"/>
            </a:xfrm>
            <a:custGeom>
              <a:avLst/>
              <a:gdLst/>
              <a:ahLst/>
              <a:cxnLst/>
              <a:rect l="l" t="t" r="r" b="b"/>
              <a:pathLst>
                <a:path w="10476707" h="1395413">
                  <a:moveTo>
                    <a:pt x="0" y="0"/>
                  </a:moveTo>
                  <a:lnTo>
                    <a:pt x="10476707" y="0"/>
                  </a:lnTo>
                  <a:lnTo>
                    <a:pt x="10476707" y="1395413"/>
                  </a:lnTo>
                  <a:lnTo>
                    <a:pt x="0" y="1395413"/>
                  </a:lnTo>
                  <a:close/>
                </a:path>
              </a:pathLst>
            </a:custGeom>
            <a:solidFill>
              <a:srgbClr val="000000">
                <a:alpha val="0"/>
              </a:srgbClr>
            </a:solidFill>
          </p:spPr>
        </p:sp>
        <p:sp>
          <p:nvSpPr>
            <p:cNvPr id="15" name="TextBox 15"/>
            <p:cNvSpPr txBox="1"/>
            <p:nvPr/>
          </p:nvSpPr>
          <p:spPr>
            <a:xfrm>
              <a:off x="0" y="-57150"/>
              <a:ext cx="10476707" cy="1452563"/>
            </a:xfrm>
            <a:prstGeom prst="rect">
              <a:avLst/>
            </a:prstGeom>
          </p:spPr>
          <p:txBody>
            <a:bodyPr lIns="0" tIns="0" rIns="0" bIns="0" rtlCol="0" anchor="t"/>
            <a:lstStyle/>
            <a:p>
              <a:pPr algn="l">
                <a:lnSpc>
                  <a:spcPts val="2687"/>
                </a:lnSpc>
              </a:pPr>
              <a:r>
                <a:rPr lang="en-US" sz="1687" spc="-42">
                  <a:solidFill>
                    <a:srgbClr val="272525"/>
                  </a:solidFill>
                  <a:latin typeface="Source Sans Pro"/>
                  <a:ea typeface="Source Sans Pro"/>
                  <a:cs typeface="Source Sans Pro"/>
                  <a:sym typeface="Source Sans Pro"/>
                </a:rPr>
                <a:t>Features like Body Weight, Calcium Intake, Vitamin D Intake, and Physical Activity all have two categories with nearly equal distribution, although a few categories have slightly fewer records. </a:t>
              </a:r>
            </a:p>
          </p:txBody>
        </p:sp>
      </p:grpSp>
      <p:grpSp>
        <p:nvGrpSpPr>
          <p:cNvPr id="16" name="Group 16"/>
          <p:cNvGrpSpPr/>
          <p:nvPr/>
        </p:nvGrpSpPr>
        <p:grpSpPr>
          <a:xfrm>
            <a:off x="9486008" y="5135315"/>
            <a:ext cx="7857530" cy="1046560"/>
            <a:chOff x="0" y="0"/>
            <a:chExt cx="10476707" cy="1395413"/>
          </a:xfrm>
        </p:grpSpPr>
        <p:sp>
          <p:nvSpPr>
            <p:cNvPr id="17" name="Freeform 17"/>
            <p:cNvSpPr/>
            <p:nvPr/>
          </p:nvSpPr>
          <p:spPr>
            <a:xfrm>
              <a:off x="0" y="0"/>
              <a:ext cx="10476707" cy="1395413"/>
            </a:xfrm>
            <a:custGeom>
              <a:avLst/>
              <a:gdLst/>
              <a:ahLst/>
              <a:cxnLst/>
              <a:rect l="l" t="t" r="r" b="b"/>
              <a:pathLst>
                <a:path w="10476707" h="1395413">
                  <a:moveTo>
                    <a:pt x="0" y="0"/>
                  </a:moveTo>
                  <a:lnTo>
                    <a:pt x="10476707" y="0"/>
                  </a:lnTo>
                  <a:lnTo>
                    <a:pt x="10476707" y="1395413"/>
                  </a:lnTo>
                  <a:lnTo>
                    <a:pt x="0" y="1395413"/>
                  </a:lnTo>
                  <a:close/>
                </a:path>
              </a:pathLst>
            </a:custGeom>
            <a:solidFill>
              <a:srgbClr val="000000">
                <a:alpha val="0"/>
              </a:srgbClr>
            </a:solidFill>
          </p:spPr>
        </p:sp>
        <p:sp>
          <p:nvSpPr>
            <p:cNvPr id="18" name="TextBox 18"/>
            <p:cNvSpPr txBox="1"/>
            <p:nvPr/>
          </p:nvSpPr>
          <p:spPr>
            <a:xfrm>
              <a:off x="0" y="-57150"/>
              <a:ext cx="10476707" cy="1452563"/>
            </a:xfrm>
            <a:prstGeom prst="rect">
              <a:avLst/>
            </a:prstGeom>
          </p:spPr>
          <p:txBody>
            <a:bodyPr lIns="0" tIns="0" rIns="0" bIns="0" rtlCol="0" anchor="t"/>
            <a:lstStyle/>
            <a:p>
              <a:pPr algn="l">
                <a:lnSpc>
                  <a:spcPts val="2687"/>
                </a:lnSpc>
              </a:pPr>
              <a:r>
                <a:rPr lang="en-US" sz="1687" spc="-42">
                  <a:solidFill>
                    <a:srgbClr val="272525"/>
                  </a:solidFill>
                  <a:latin typeface="Source Sans Pro"/>
                  <a:ea typeface="Source Sans Pro"/>
                  <a:cs typeface="Source Sans Pro"/>
                  <a:sym typeface="Source Sans Pro"/>
                </a:rPr>
                <a:t>Overall, the dataset appears to be fairly distributed across the different features, which helps ensure a reliable analysis. The Smoking feature has almost the same number of individuals who smoke as those who do not, further reducing any bias. </a:t>
              </a:r>
            </a:p>
          </p:txBody>
        </p:sp>
      </p:grpSp>
      <p:grpSp>
        <p:nvGrpSpPr>
          <p:cNvPr id="19" name="Group 19"/>
          <p:cNvGrpSpPr/>
          <p:nvPr/>
        </p:nvGrpSpPr>
        <p:grpSpPr>
          <a:xfrm>
            <a:off x="9486008" y="6427142"/>
            <a:ext cx="7857530" cy="1395412"/>
            <a:chOff x="0" y="0"/>
            <a:chExt cx="10476707" cy="1860550"/>
          </a:xfrm>
        </p:grpSpPr>
        <p:sp>
          <p:nvSpPr>
            <p:cNvPr id="20" name="Freeform 20"/>
            <p:cNvSpPr/>
            <p:nvPr/>
          </p:nvSpPr>
          <p:spPr>
            <a:xfrm>
              <a:off x="0" y="0"/>
              <a:ext cx="10476707" cy="1860550"/>
            </a:xfrm>
            <a:custGeom>
              <a:avLst/>
              <a:gdLst/>
              <a:ahLst/>
              <a:cxnLst/>
              <a:rect l="l" t="t" r="r" b="b"/>
              <a:pathLst>
                <a:path w="10476707" h="1860550">
                  <a:moveTo>
                    <a:pt x="0" y="0"/>
                  </a:moveTo>
                  <a:lnTo>
                    <a:pt x="10476707" y="0"/>
                  </a:lnTo>
                  <a:lnTo>
                    <a:pt x="10476707" y="1860550"/>
                  </a:lnTo>
                  <a:lnTo>
                    <a:pt x="0" y="1860550"/>
                  </a:lnTo>
                  <a:close/>
                </a:path>
              </a:pathLst>
            </a:custGeom>
            <a:solidFill>
              <a:srgbClr val="000000">
                <a:alpha val="0"/>
              </a:srgbClr>
            </a:solidFill>
          </p:spPr>
        </p:sp>
        <p:sp>
          <p:nvSpPr>
            <p:cNvPr id="21" name="TextBox 21"/>
            <p:cNvSpPr txBox="1"/>
            <p:nvPr/>
          </p:nvSpPr>
          <p:spPr>
            <a:xfrm>
              <a:off x="0" y="-57150"/>
              <a:ext cx="10476707" cy="1917700"/>
            </a:xfrm>
            <a:prstGeom prst="rect">
              <a:avLst/>
            </a:prstGeom>
          </p:spPr>
          <p:txBody>
            <a:bodyPr lIns="0" tIns="0" rIns="0" bIns="0" rtlCol="0" anchor="t"/>
            <a:lstStyle/>
            <a:p>
              <a:pPr algn="l">
                <a:lnSpc>
                  <a:spcPts val="2687"/>
                </a:lnSpc>
              </a:pPr>
              <a:r>
                <a:rPr lang="en-US" sz="1687" spc="-42">
                  <a:solidFill>
                    <a:srgbClr val="272525"/>
                  </a:solidFill>
                  <a:latin typeface="Source Sans Pro"/>
                  <a:ea typeface="Source Sans Pro"/>
                  <a:cs typeface="Source Sans Pro"/>
                  <a:sym typeface="Source Sans Pro"/>
                </a:rPr>
                <a:t>The Alcohol Consumption feature, however, shows that all records fall under the "Moderate" category, meaning there is no variation in alcohol consumption levels, which could limit its predictive value. The Medical Conditions feature is evenly divided between individuals with "Rheumatoid Arthritis" and "Hyperthyroidism," presenting a fair distribution. </a:t>
              </a:r>
            </a:p>
          </p:txBody>
        </p:sp>
      </p:grpSp>
      <p:grpSp>
        <p:nvGrpSpPr>
          <p:cNvPr id="22" name="Group 22"/>
          <p:cNvGrpSpPr/>
          <p:nvPr/>
        </p:nvGrpSpPr>
        <p:grpSpPr>
          <a:xfrm>
            <a:off x="9486008" y="8067824"/>
            <a:ext cx="7857530" cy="1046560"/>
            <a:chOff x="0" y="0"/>
            <a:chExt cx="10476707" cy="1395413"/>
          </a:xfrm>
        </p:grpSpPr>
        <p:sp>
          <p:nvSpPr>
            <p:cNvPr id="23" name="Freeform 23"/>
            <p:cNvSpPr/>
            <p:nvPr/>
          </p:nvSpPr>
          <p:spPr>
            <a:xfrm>
              <a:off x="0" y="0"/>
              <a:ext cx="10476707" cy="1395413"/>
            </a:xfrm>
            <a:custGeom>
              <a:avLst/>
              <a:gdLst/>
              <a:ahLst/>
              <a:cxnLst/>
              <a:rect l="l" t="t" r="r" b="b"/>
              <a:pathLst>
                <a:path w="10476707" h="1395413">
                  <a:moveTo>
                    <a:pt x="0" y="0"/>
                  </a:moveTo>
                  <a:lnTo>
                    <a:pt x="10476707" y="0"/>
                  </a:lnTo>
                  <a:lnTo>
                    <a:pt x="10476707" y="1395413"/>
                  </a:lnTo>
                  <a:lnTo>
                    <a:pt x="0" y="1395413"/>
                  </a:lnTo>
                  <a:close/>
                </a:path>
              </a:pathLst>
            </a:custGeom>
            <a:solidFill>
              <a:srgbClr val="000000">
                <a:alpha val="0"/>
              </a:srgbClr>
            </a:solidFill>
          </p:spPr>
        </p:sp>
        <p:sp>
          <p:nvSpPr>
            <p:cNvPr id="24" name="TextBox 24"/>
            <p:cNvSpPr txBox="1"/>
            <p:nvPr/>
          </p:nvSpPr>
          <p:spPr>
            <a:xfrm>
              <a:off x="0" y="-57150"/>
              <a:ext cx="10476707" cy="1452563"/>
            </a:xfrm>
            <a:prstGeom prst="rect">
              <a:avLst/>
            </a:prstGeom>
          </p:spPr>
          <p:txBody>
            <a:bodyPr lIns="0" tIns="0" rIns="0" bIns="0" rtlCol="0" anchor="t"/>
            <a:lstStyle/>
            <a:p>
              <a:pPr algn="l">
                <a:lnSpc>
                  <a:spcPts val="2687"/>
                </a:lnSpc>
              </a:pPr>
              <a:r>
                <a:rPr lang="en-US" sz="1687" spc="-42">
                  <a:solidFill>
                    <a:srgbClr val="272525"/>
                  </a:solidFill>
                  <a:latin typeface="Source Sans Pro"/>
                  <a:ea typeface="Source Sans Pro"/>
                  <a:cs typeface="Source Sans Pro"/>
                  <a:sym typeface="Source Sans Pro"/>
                </a:rPr>
                <a:t>The Medications feature, however, contains only one category, "Corticosteroids," which could reduce its usefulness in prediction. Finally, the Prior Fractures feature is balanced, with an equal number of individuals having and not having prior fractures.</a:t>
              </a: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24384000" cy="13716000"/>
          </a:xfrm>
          <a:solidFill>
            <a:srgbClr val="F8E8E7"/>
          </a:solidFill>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grpFill/>
          </p:spPr>
        </p:sp>
      </p:grpSp>
      <p:sp>
        <p:nvSpPr>
          <p:cNvPr id="5" name="Freeform 5" descr="preencoded.png">
            <a:hlinkClick r:id="rId3" tooltip="https://gamma.app/?utm_source=made-with-gamma"/>
          </p:cNvPr>
          <p:cNvSpPr/>
          <p:nvPr/>
        </p:nvSpPr>
        <p:spPr>
          <a:xfrm>
            <a:off x="16049019" y="9686925"/>
            <a:ext cx="2153256" cy="514350"/>
          </a:xfrm>
          <a:custGeom>
            <a:avLst/>
            <a:gdLst/>
            <a:ahLst/>
            <a:cxnLst/>
            <a:rect l="l" t="t" r="r" b="b"/>
            <a:pathLst>
              <a:path w="2153256" h="514350">
                <a:moveTo>
                  <a:pt x="0" y="0"/>
                </a:moveTo>
                <a:lnTo>
                  <a:pt x="2153256" y="0"/>
                </a:lnTo>
                <a:lnTo>
                  <a:pt x="2153256" y="514350"/>
                </a:lnTo>
                <a:lnTo>
                  <a:pt x="0" y="514350"/>
                </a:lnTo>
                <a:lnTo>
                  <a:pt x="0" y="0"/>
                </a:lnTo>
                <a:close/>
              </a:path>
            </a:pathLst>
          </a:custGeom>
          <a:blipFill>
            <a:blip r:embed="rId4"/>
            <a:stretch>
              <a:fillRect/>
            </a:stretch>
          </a:blipFill>
        </p:spPr>
      </p:sp>
      <p:sp>
        <p:nvSpPr>
          <p:cNvPr id="6" name="Freeform 6" descr="preencoded.png"/>
          <p:cNvSpPr/>
          <p:nvPr/>
        </p:nvSpPr>
        <p:spPr>
          <a:xfrm>
            <a:off x="11430000" y="0"/>
            <a:ext cx="6858000" cy="10289381"/>
          </a:xfrm>
          <a:custGeom>
            <a:avLst/>
            <a:gdLst/>
            <a:ahLst/>
            <a:cxnLst/>
            <a:rect l="l" t="t" r="r" b="b"/>
            <a:pathLst>
              <a:path w="6858000" h="10289381">
                <a:moveTo>
                  <a:pt x="0" y="0"/>
                </a:moveTo>
                <a:lnTo>
                  <a:pt x="6858000" y="0"/>
                </a:lnTo>
                <a:lnTo>
                  <a:pt x="6858000" y="10289381"/>
                </a:lnTo>
                <a:lnTo>
                  <a:pt x="0" y="10289381"/>
                </a:lnTo>
                <a:lnTo>
                  <a:pt x="0" y="0"/>
                </a:lnTo>
                <a:close/>
              </a:path>
            </a:pathLst>
          </a:custGeom>
          <a:blipFill>
            <a:blip r:embed="rId5"/>
            <a:stretch>
              <a:fillRect l="-11" r="-11"/>
            </a:stretch>
          </a:blipFill>
        </p:spPr>
      </p:sp>
      <p:sp>
        <p:nvSpPr>
          <p:cNvPr id="7" name="Freeform 7" descr="preencoded.png"/>
          <p:cNvSpPr/>
          <p:nvPr/>
        </p:nvSpPr>
        <p:spPr>
          <a:xfrm>
            <a:off x="11687272" y="2420690"/>
            <a:ext cx="6531727" cy="5347096"/>
          </a:xfrm>
          <a:custGeom>
            <a:avLst/>
            <a:gdLst/>
            <a:ahLst/>
            <a:cxnLst/>
            <a:rect l="l" t="t" r="r" b="b"/>
            <a:pathLst>
              <a:path w="6247656" h="4290120">
                <a:moveTo>
                  <a:pt x="0" y="0"/>
                </a:moveTo>
                <a:lnTo>
                  <a:pt x="6247657" y="0"/>
                </a:lnTo>
                <a:lnTo>
                  <a:pt x="6247657" y="4290120"/>
                </a:lnTo>
                <a:lnTo>
                  <a:pt x="0" y="4290120"/>
                </a:lnTo>
                <a:lnTo>
                  <a:pt x="0" y="0"/>
                </a:lnTo>
                <a:close/>
              </a:path>
            </a:pathLst>
          </a:custGeom>
          <a:blipFill>
            <a:blip r:embed="rId6"/>
            <a:stretch>
              <a:fillRect/>
            </a:stretch>
          </a:blipFill>
        </p:spPr>
      </p:sp>
      <p:grpSp>
        <p:nvGrpSpPr>
          <p:cNvPr id="8" name="Group 8"/>
          <p:cNvGrpSpPr/>
          <p:nvPr/>
        </p:nvGrpSpPr>
        <p:grpSpPr>
          <a:xfrm>
            <a:off x="854422" y="671364"/>
            <a:ext cx="5744616" cy="718096"/>
            <a:chOff x="0" y="0"/>
            <a:chExt cx="7659488" cy="957462"/>
          </a:xfrm>
        </p:grpSpPr>
        <p:sp>
          <p:nvSpPr>
            <p:cNvPr id="9" name="Freeform 9"/>
            <p:cNvSpPr/>
            <p:nvPr/>
          </p:nvSpPr>
          <p:spPr>
            <a:xfrm>
              <a:off x="0" y="0"/>
              <a:ext cx="7659488" cy="957462"/>
            </a:xfrm>
            <a:custGeom>
              <a:avLst/>
              <a:gdLst/>
              <a:ahLst/>
              <a:cxnLst/>
              <a:rect l="l" t="t" r="r" b="b"/>
              <a:pathLst>
                <a:path w="7659488" h="957462">
                  <a:moveTo>
                    <a:pt x="0" y="0"/>
                  </a:moveTo>
                  <a:lnTo>
                    <a:pt x="7659488" y="0"/>
                  </a:lnTo>
                  <a:lnTo>
                    <a:pt x="7659488" y="957462"/>
                  </a:lnTo>
                  <a:lnTo>
                    <a:pt x="0" y="957462"/>
                  </a:lnTo>
                  <a:close/>
                </a:path>
              </a:pathLst>
            </a:custGeom>
            <a:solidFill>
              <a:srgbClr val="000000">
                <a:alpha val="0"/>
              </a:srgbClr>
            </a:solidFill>
          </p:spPr>
        </p:sp>
        <p:sp>
          <p:nvSpPr>
            <p:cNvPr id="10" name="TextBox 10"/>
            <p:cNvSpPr txBox="1"/>
            <p:nvPr/>
          </p:nvSpPr>
          <p:spPr>
            <a:xfrm>
              <a:off x="0" y="-47625"/>
              <a:ext cx="7659488" cy="1005087"/>
            </a:xfrm>
            <a:prstGeom prst="rect">
              <a:avLst/>
            </a:prstGeom>
          </p:spPr>
          <p:txBody>
            <a:bodyPr lIns="0" tIns="0" rIns="0" bIns="0" rtlCol="0" anchor="t"/>
            <a:lstStyle/>
            <a:p>
              <a:pPr algn="l">
                <a:lnSpc>
                  <a:spcPts val="5625"/>
                </a:lnSpc>
              </a:pPr>
              <a:r>
                <a:rPr lang="en-US" sz="4499" b="1" spc="-89">
                  <a:solidFill>
                    <a:srgbClr val="D73AD7"/>
                  </a:solidFill>
                  <a:latin typeface="Arimo Bold"/>
                  <a:ea typeface="Arimo Bold"/>
                  <a:cs typeface="Arimo Bold"/>
                  <a:sym typeface="Arimo Bold"/>
                </a:rPr>
                <a:t>2.Bivariate Analysis</a:t>
              </a:r>
            </a:p>
          </p:txBody>
        </p:sp>
      </p:grpSp>
      <p:grpSp>
        <p:nvGrpSpPr>
          <p:cNvPr id="11" name="Group 11"/>
          <p:cNvGrpSpPr/>
          <p:nvPr/>
        </p:nvGrpSpPr>
        <p:grpSpPr>
          <a:xfrm>
            <a:off x="854422" y="1755576"/>
            <a:ext cx="9721155" cy="390525"/>
            <a:chOff x="0" y="0"/>
            <a:chExt cx="12961540" cy="520700"/>
          </a:xfrm>
        </p:grpSpPr>
        <p:sp>
          <p:nvSpPr>
            <p:cNvPr id="12" name="Freeform 12"/>
            <p:cNvSpPr/>
            <p:nvPr/>
          </p:nvSpPr>
          <p:spPr>
            <a:xfrm>
              <a:off x="0" y="0"/>
              <a:ext cx="12961540" cy="520700"/>
            </a:xfrm>
            <a:custGeom>
              <a:avLst/>
              <a:gdLst/>
              <a:ahLst/>
              <a:cxnLst/>
              <a:rect l="l" t="t" r="r" b="b"/>
              <a:pathLst>
                <a:path w="12961540" h="520700">
                  <a:moveTo>
                    <a:pt x="0" y="0"/>
                  </a:moveTo>
                  <a:lnTo>
                    <a:pt x="12961540" y="0"/>
                  </a:lnTo>
                  <a:lnTo>
                    <a:pt x="12961540" y="520700"/>
                  </a:lnTo>
                  <a:lnTo>
                    <a:pt x="0" y="520700"/>
                  </a:lnTo>
                  <a:close/>
                </a:path>
              </a:pathLst>
            </a:custGeom>
            <a:solidFill>
              <a:srgbClr val="000000">
                <a:alpha val="0"/>
              </a:srgbClr>
            </a:solidFill>
          </p:spPr>
        </p:sp>
        <p:sp>
          <p:nvSpPr>
            <p:cNvPr id="13" name="TextBox 13"/>
            <p:cNvSpPr txBox="1"/>
            <p:nvPr/>
          </p:nvSpPr>
          <p:spPr>
            <a:xfrm>
              <a:off x="0" y="-76200"/>
              <a:ext cx="12961540" cy="596900"/>
            </a:xfrm>
            <a:prstGeom prst="rect">
              <a:avLst/>
            </a:prstGeom>
          </p:spPr>
          <p:txBody>
            <a:bodyPr lIns="0" tIns="0" rIns="0" bIns="0" rtlCol="0" anchor="t"/>
            <a:lstStyle/>
            <a:p>
              <a:pPr algn="l">
                <a:lnSpc>
                  <a:spcPts val="3062"/>
                </a:lnSpc>
              </a:pPr>
              <a:r>
                <a:rPr lang="en-US" sz="1874" b="1" u="sng" spc="-38">
                  <a:solidFill>
                    <a:srgbClr val="5E208E"/>
                  </a:solidFill>
                  <a:latin typeface="Source Sans Pro Bold"/>
                  <a:ea typeface="Source Sans Pro Bold"/>
                  <a:cs typeface="Source Sans Pro Bold"/>
                  <a:sym typeface="Source Sans Pro Bold"/>
                </a:rPr>
                <a:t>Numerical Features vs Target</a:t>
              </a:r>
            </a:p>
          </p:txBody>
        </p:sp>
      </p:grpSp>
      <p:grpSp>
        <p:nvGrpSpPr>
          <p:cNvPr id="14" name="Group 14"/>
          <p:cNvGrpSpPr/>
          <p:nvPr/>
        </p:nvGrpSpPr>
        <p:grpSpPr>
          <a:xfrm>
            <a:off x="854422" y="2420690"/>
            <a:ext cx="9721155" cy="624780"/>
            <a:chOff x="0" y="0"/>
            <a:chExt cx="12961540" cy="833040"/>
          </a:xfrm>
        </p:grpSpPr>
        <p:sp>
          <p:nvSpPr>
            <p:cNvPr id="15" name="Freeform 15"/>
            <p:cNvSpPr/>
            <p:nvPr/>
          </p:nvSpPr>
          <p:spPr>
            <a:xfrm>
              <a:off x="0" y="0"/>
              <a:ext cx="12961540" cy="833040"/>
            </a:xfrm>
            <a:custGeom>
              <a:avLst/>
              <a:gdLst/>
              <a:ahLst/>
              <a:cxnLst/>
              <a:rect l="l" t="t" r="r" b="b"/>
              <a:pathLst>
                <a:path w="12961540" h="833040">
                  <a:moveTo>
                    <a:pt x="0" y="0"/>
                  </a:moveTo>
                  <a:lnTo>
                    <a:pt x="12961540" y="0"/>
                  </a:lnTo>
                  <a:lnTo>
                    <a:pt x="12961540" y="833040"/>
                  </a:lnTo>
                  <a:lnTo>
                    <a:pt x="0" y="833040"/>
                  </a:lnTo>
                  <a:close/>
                </a:path>
              </a:pathLst>
            </a:custGeom>
            <a:solidFill>
              <a:srgbClr val="000000">
                <a:alpha val="0"/>
              </a:srgbClr>
            </a:solidFill>
          </p:spPr>
        </p:sp>
        <p:sp>
          <p:nvSpPr>
            <p:cNvPr id="16" name="TextBox 16"/>
            <p:cNvSpPr txBox="1"/>
            <p:nvPr/>
          </p:nvSpPr>
          <p:spPr>
            <a:xfrm>
              <a:off x="0" y="-57150"/>
              <a:ext cx="12961540" cy="890190"/>
            </a:xfrm>
            <a:prstGeom prst="rect">
              <a:avLst/>
            </a:prstGeom>
          </p:spPr>
          <p:txBody>
            <a:bodyPr lIns="0" tIns="0" rIns="0" bIns="0" rtlCol="0" anchor="t"/>
            <a:lstStyle/>
            <a:p>
              <a:pPr algn="l">
                <a:lnSpc>
                  <a:spcPts val="2437"/>
                </a:lnSpc>
              </a:pPr>
              <a:r>
                <a:rPr lang="en-US" sz="1500" spc="-38">
                  <a:solidFill>
                    <a:srgbClr val="272525"/>
                  </a:solidFill>
                  <a:latin typeface="Source Sans Pro"/>
                  <a:ea typeface="Source Sans Pro"/>
                  <a:cs typeface="Source Sans Pro"/>
                  <a:sym typeface="Source Sans Pro"/>
                </a:rPr>
                <a:t>This visualization compares the distribution of continuous features (Age and ID) against the target variable (Osteoporosis risk: 0 = No, 1 = Yes).</a:t>
              </a:r>
            </a:p>
          </p:txBody>
        </p:sp>
      </p:grpSp>
      <p:grpSp>
        <p:nvGrpSpPr>
          <p:cNvPr id="17" name="Group 17"/>
          <p:cNvGrpSpPr/>
          <p:nvPr/>
        </p:nvGrpSpPr>
        <p:grpSpPr>
          <a:xfrm>
            <a:off x="854422" y="3320057"/>
            <a:ext cx="9721155" cy="354965"/>
            <a:chOff x="0" y="0"/>
            <a:chExt cx="12961540" cy="473287"/>
          </a:xfrm>
        </p:grpSpPr>
        <p:sp>
          <p:nvSpPr>
            <p:cNvPr id="18" name="Freeform 18"/>
            <p:cNvSpPr/>
            <p:nvPr/>
          </p:nvSpPr>
          <p:spPr>
            <a:xfrm>
              <a:off x="0" y="0"/>
              <a:ext cx="12961540" cy="473287"/>
            </a:xfrm>
            <a:custGeom>
              <a:avLst/>
              <a:gdLst/>
              <a:ahLst/>
              <a:cxnLst/>
              <a:rect l="l" t="t" r="r" b="b"/>
              <a:pathLst>
                <a:path w="12961540" h="473287">
                  <a:moveTo>
                    <a:pt x="0" y="0"/>
                  </a:moveTo>
                  <a:lnTo>
                    <a:pt x="12961540" y="0"/>
                  </a:lnTo>
                  <a:lnTo>
                    <a:pt x="12961540" y="473287"/>
                  </a:lnTo>
                  <a:lnTo>
                    <a:pt x="0" y="473287"/>
                  </a:lnTo>
                  <a:close/>
                </a:path>
              </a:pathLst>
            </a:custGeom>
            <a:solidFill>
              <a:srgbClr val="000000">
                <a:alpha val="0"/>
              </a:srgbClr>
            </a:solidFill>
          </p:spPr>
        </p:sp>
        <p:sp>
          <p:nvSpPr>
            <p:cNvPr id="19" name="TextBox 19"/>
            <p:cNvSpPr txBox="1"/>
            <p:nvPr/>
          </p:nvSpPr>
          <p:spPr>
            <a:xfrm>
              <a:off x="0" y="-76200"/>
              <a:ext cx="12961540" cy="549487"/>
            </a:xfrm>
            <a:prstGeom prst="rect">
              <a:avLst/>
            </a:prstGeom>
          </p:spPr>
          <p:txBody>
            <a:bodyPr lIns="0" tIns="0" rIns="0" bIns="0" rtlCol="0" anchor="t"/>
            <a:lstStyle/>
            <a:p>
              <a:pPr algn="l">
                <a:lnSpc>
                  <a:spcPts val="3062"/>
                </a:lnSpc>
              </a:pPr>
              <a:r>
                <a:rPr lang="en-US" sz="1874" b="1" spc="-38">
                  <a:solidFill>
                    <a:srgbClr val="272525"/>
                  </a:solidFill>
                  <a:latin typeface="Source Sans Pro Bold"/>
                  <a:ea typeface="Source Sans Pro Bold"/>
                  <a:cs typeface="Source Sans Pro Bold"/>
                  <a:sym typeface="Source Sans Pro Bold"/>
                </a:rPr>
                <a:t>1.Top Left (Bar Chart - Age vs Target)</a:t>
              </a:r>
              <a:r>
                <a:rPr lang="en-US" sz="1874" spc="-38">
                  <a:solidFill>
                    <a:srgbClr val="272525"/>
                  </a:solidFill>
                  <a:latin typeface="Source Sans Pro"/>
                  <a:ea typeface="Source Sans Pro"/>
                  <a:cs typeface="Source Sans Pro"/>
                  <a:sym typeface="Source Sans Pro"/>
                </a:rPr>
                <a:t>:</a:t>
              </a:r>
            </a:p>
          </p:txBody>
        </p:sp>
      </p:grpSp>
      <p:grpSp>
        <p:nvGrpSpPr>
          <p:cNvPr id="20" name="Group 20"/>
          <p:cNvGrpSpPr/>
          <p:nvPr/>
        </p:nvGrpSpPr>
        <p:grpSpPr>
          <a:xfrm>
            <a:off x="854422" y="3717875"/>
            <a:ext cx="9978429" cy="735965"/>
            <a:chOff x="0" y="0"/>
            <a:chExt cx="13304572" cy="981287"/>
          </a:xfrm>
        </p:grpSpPr>
        <p:sp>
          <p:nvSpPr>
            <p:cNvPr id="21" name="Freeform 21"/>
            <p:cNvSpPr/>
            <p:nvPr/>
          </p:nvSpPr>
          <p:spPr>
            <a:xfrm>
              <a:off x="0" y="0"/>
              <a:ext cx="13304571" cy="981287"/>
            </a:xfrm>
            <a:custGeom>
              <a:avLst/>
              <a:gdLst/>
              <a:ahLst/>
              <a:cxnLst/>
              <a:rect l="l" t="t" r="r" b="b"/>
              <a:pathLst>
                <a:path w="13304571" h="981287">
                  <a:moveTo>
                    <a:pt x="0" y="0"/>
                  </a:moveTo>
                  <a:lnTo>
                    <a:pt x="13304571" y="0"/>
                  </a:lnTo>
                  <a:lnTo>
                    <a:pt x="13304571" y="981287"/>
                  </a:lnTo>
                  <a:lnTo>
                    <a:pt x="0" y="981287"/>
                  </a:lnTo>
                  <a:close/>
                </a:path>
              </a:pathLst>
            </a:custGeom>
            <a:solidFill>
              <a:srgbClr val="000000">
                <a:alpha val="0"/>
              </a:srgbClr>
            </a:solidFill>
          </p:spPr>
        </p:sp>
        <p:sp>
          <p:nvSpPr>
            <p:cNvPr id="22" name="TextBox 22"/>
            <p:cNvSpPr txBox="1"/>
            <p:nvPr/>
          </p:nvSpPr>
          <p:spPr>
            <a:xfrm>
              <a:off x="0" y="-76200"/>
              <a:ext cx="13304572" cy="1057487"/>
            </a:xfrm>
            <a:prstGeom prst="rect">
              <a:avLst/>
            </a:prstGeom>
          </p:spPr>
          <p:txBody>
            <a:bodyPr lIns="0" tIns="0" rIns="0" bIns="0" rtlCol="0" anchor="t"/>
            <a:lstStyle/>
            <a:p>
              <a:pPr marL="711398" lvl="2" indent="-237133" algn="l">
                <a:lnSpc>
                  <a:spcPts val="3062"/>
                </a:lnSpc>
                <a:buFont typeface="Arial"/>
                <a:buChar char="⚬"/>
              </a:pPr>
              <a:r>
                <a:rPr lang="en-US" sz="1874" spc="-38">
                  <a:solidFill>
                    <a:srgbClr val="272525"/>
                  </a:solidFill>
                  <a:latin typeface="Source Sans Pro"/>
                  <a:ea typeface="Source Sans Pro"/>
                  <a:cs typeface="Source Sans Pro"/>
                  <a:sym typeface="Source Sans Pro"/>
                </a:rPr>
                <a:t>The average age for individuals without osteoporosis (Target = 0) is </a:t>
              </a:r>
              <a:r>
                <a:rPr lang="en-US" sz="1874" b="1" spc="-38">
                  <a:solidFill>
                    <a:srgbClr val="272525"/>
                  </a:solidFill>
                  <a:latin typeface="Source Sans Pro Bold"/>
                  <a:ea typeface="Source Sans Pro Bold"/>
                  <a:cs typeface="Source Sans Pro Bold"/>
                  <a:sym typeface="Source Sans Pro Bold"/>
                </a:rPr>
                <a:t>24.3 years</a:t>
              </a:r>
              <a:r>
                <a:rPr lang="en-US" sz="1874" spc="-38">
                  <a:solidFill>
                    <a:srgbClr val="272525"/>
                  </a:solidFill>
                  <a:latin typeface="Source Sans Pro"/>
                  <a:ea typeface="Source Sans Pro"/>
                  <a:cs typeface="Source Sans Pro"/>
                  <a:sym typeface="Source Sans Pro"/>
                </a:rPr>
                <a:t>, while for those with osteoporosis (Target = 1), it is </a:t>
              </a:r>
              <a:r>
                <a:rPr lang="en-US" sz="1874" b="1" spc="-38">
                  <a:solidFill>
                    <a:srgbClr val="272525"/>
                  </a:solidFill>
                  <a:latin typeface="Source Sans Pro Bold"/>
                  <a:ea typeface="Source Sans Pro Bold"/>
                  <a:cs typeface="Source Sans Pro Bold"/>
                  <a:sym typeface="Source Sans Pro Bold"/>
                </a:rPr>
                <a:t>53.9 years</a:t>
              </a:r>
              <a:r>
                <a:rPr lang="en-US" sz="1874" spc="-38">
                  <a:solidFill>
                    <a:srgbClr val="272525"/>
                  </a:solidFill>
                  <a:latin typeface="Source Sans Pro"/>
                  <a:ea typeface="Source Sans Pro"/>
                  <a:cs typeface="Source Sans Pro"/>
                  <a:sym typeface="Source Sans Pro"/>
                </a:rPr>
                <a:t>.</a:t>
              </a:r>
            </a:p>
          </p:txBody>
        </p:sp>
      </p:grpSp>
      <p:grpSp>
        <p:nvGrpSpPr>
          <p:cNvPr id="23" name="Group 23"/>
          <p:cNvGrpSpPr/>
          <p:nvPr/>
        </p:nvGrpSpPr>
        <p:grpSpPr>
          <a:xfrm>
            <a:off x="854422" y="4428084"/>
            <a:ext cx="9721155" cy="312390"/>
            <a:chOff x="0" y="0"/>
            <a:chExt cx="12961540" cy="416520"/>
          </a:xfrm>
        </p:grpSpPr>
        <p:sp>
          <p:nvSpPr>
            <p:cNvPr id="24" name="Freeform 24"/>
            <p:cNvSpPr/>
            <p:nvPr/>
          </p:nvSpPr>
          <p:spPr>
            <a:xfrm>
              <a:off x="0" y="0"/>
              <a:ext cx="12961540" cy="416520"/>
            </a:xfrm>
            <a:custGeom>
              <a:avLst/>
              <a:gdLst/>
              <a:ahLst/>
              <a:cxnLst/>
              <a:rect l="l" t="t" r="r" b="b"/>
              <a:pathLst>
                <a:path w="12961540" h="416520">
                  <a:moveTo>
                    <a:pt x="0" y="0"/>
                  </a:moveTo>
                  <a:lnTo>
                    <a:pt x="12961540" y="0"/>
                  </a:lnTo>
                  <a:lnTo>
                    <a:pt x="12961540" y="416520"/>
                  </a:lnTo>
                  <a:lnTo>
                    <a:pt x="0" y="416520"/>
                  </a:lnTo>
                  <a:close/>
                </a:path>
              </a:pathLst>
            </a:custGeom>
            <a:solidFill>
              <a:srgbClr val="000000">
                <a:alpha val="0"/>
              </a:srgbClr>
            </a:solidFill>
          </p:spPr>
        </p:sp>
        <p:sp>
          <p:nvSpPr>
            <p:cNvPr id="25" name="TextBox 25"/>
            <p:cNvSpPr txBox="1"/>
            <p:nvPr/>
          </p:nvSpPr>
          <p:spPr>
            <a:xfrm>
              <a:off x="0" y="-76200"/>
              <a:ext cx="12961540" cy="492720"/>
            </a:xfrm>
            <a:prstGeom prst="rect">
              <a:avLst/>
            </a:prstGeom>
          </p:spPr>
          <p:txBody>
            <a:bodyPr lIns="0" tIns="0" rIns="0" bIns="0" rtlCol="0" anchor="t"/>
            <a:lstStyle/>
            <a:p>
              <a:pPr marL="711398" lvl="2" indent="-237133" algn="l">
                <a:lnSpc>
                  <a:spcPts val="3062"/>
                </a:lnSpc>
                <a:buFont typeface="Arial"/>
                <a:buChar char="⚬"/>
              </a:pPr>
              <a:r>
                <a:rPr lang="en-US" sz="1874" spc="-38">
                  <a:solidFill>
                    <a:srgbClr val="272525"/>
                  </a:solidFill>
                  <a:latin typeface="Source Sans Pro"/>
                  <a:ea typeface="Source Sans Pro"/>
                  <a:cs typeface="Source Sans Pro"/>
                  <a:sym typeface="Source Sans Pro"/>
                </a:rPr>
                <a:t>This indicates that </a:t>
              </a:r>
              <a:r>
                <a:rPr lang="en-US" sz="1874" b="1" spc="-38">
                  <a:solidFill>
                    <a:srgbClr val="272525"/>
                  </a:solidFill>
                  <a:latin typeface="Source Sans Pro Bold"/>
                  <a:ea typeface="Source Sans Pro Bold"/>
                  <a:cs typeface="Source Sans Pro Bold"/>
                  <a:sym typeface="Source Sans Pro Bold"/>
                </a:rPr>
                <a:t>osteoporosis is more common in older individuals</a:t>
              </a:r>
              <a:r>
                <a:rPr lang="en-US" sz="1874" spc="-38">
                  <a:solidFill>
                    <a:srgbClr val="272525"/>
                  </a:solidFill>
                  <a:latin typeface="Source Sans Pro"/>
                  <a:ea typeface="Source Sans Pro"/>
                  <a:cs typeface="Source Sans Pro"/>
                  <a:sym typeface="Source Sans Pro"/>
                </a:rPr>
                <a:t>.</a:t>
              </a:r>
            </a:p>
          </p:txBody>
        </p:sp>
      </p:grpSp>
      <p:grpSp>
        <p:nvGrpSpPr>
          <p:cNvPr id="26" name="Group 26"/>
          <p:cNvGrpSpPr/>
          <p:nvPr/>
        </p:nvGrpSpPr>
        <p:grpSpPr>
          <a:xfrm>
            <a:off x="854422" y="4825901"/>
            <a:ext cx="9721155" cy="354965"/>
            <a:chOff x="0" y="0"/>
            <a:chExt cx="12961540" cy="473287"/>
          </a:xfrm>
        </p:grpSpPr>
        <p:sp>
          <p:nvSpPr>
            <p:cNvPr id="27" name="Freeform 27"/>
            <p:cNvSpPr/>
            <p:nvPr/>
          </p:nvSpPr>
          <p:spPr>
            <a:xfrm>
              <a:off x="0" y="0"/>
              <a:ext cx="12961540" cy="473287"/>
            </a:xfrm>
            <a:custGeom>
              <a:avLst/>
              <a:gdLst/>
              <a:ahLst/>
              <a:cxnLst/>
              <a:rect l="l" t="t" r="r" b="b"/>
              <a:pathLst>
                <a:path w="12961540" h="473287">
                  <a:moveTo>
                    <a:pt x="0" y="0"/>
                  </a:moveTo>
                  <a:lnTo>
                    <a:pt x="12961540" y="0"/>
                  </a:lnTo>
                  <a:lnTo>
                    <a:pt x="12961540" y="473287"/>
                  </a:lnTo>
                  <a:lnTo>
                    <a:pt x="0" y="473287"/>
                  </a:lnTo>
                  <a:close/>
                </a:path>
              </a:pathLst>
            </a:custGeom>
            <a:solidFill>
              <a:srgbClr val="000000">
                <a:alpha val="0"/>
              </a:srgbClr>
            </a:solidFill>
          </p:spPr>
        </p:sp>
        <p:sp>
          <p:nvSpPr>
            <p:cNvPr id="28" name="TextBox 28"/>
            <p:cNvSpPr txBox="1"/>
            <p:nvPr/>
          </p:nvSpPr>
          <p:spPr>
            <a:xfrm>
              <a:off x="0" y="-76200"/>
              <a:ext cx="12961540" cy="549487"/>
            </a:xfrm>
            <a:prstGeom prst="rect">
              <a:avLst/>
            </a:prstGeom>
          </p:spPr>
          <p:txBody>
            <a:bodyPr lIns="0" tIns="0" rIns="0" bIns="0" rtlCol="0" anchor="t"/>
            <a:lstStyle/>
            <a:p>
              <a:pPr algn="l">
                <a:lnSpc>
                  <a:spcPts val="3062"/>
                </a:lnSpc>
              </a:pPr>
              <a:r>
                <a:rPr lang="en-US" sz="1874" b="1" spc="-38">
                  <a:solidFill>
                    <a:srgbClr val="272525"/>
                  </a:solidFill>
                  <a:latin typeface="Source Sans Pro Bold"/>
                  <a:ea typeface="Source Sans Pro Bold"/>
                  <a:cs typeface="Source Sans Pro Bold"/>
                  <a:sym typeface="Source Sans Pro Bold"/>
                </a:rPr>
                <a:t>2.Top Right (Density Plot - Age Distribution)</a:t>
              </a:r>
              <a:r>
                <a:rPr lang="en-US" sz="1874" spc="-38">
                  <a:solidFill>
                    <a:srgbClr val="272525"/>
                  </a:solidFill>
                  <a:latin typeface="Source Sans Pro"/>
                  <a:ea typeface="Source Sans Pro"/>
                  <a:cs typeface="Source Sans Pro"/>
                  <a:sym typeface="Source Sans Pro"/>
                </a:rPr>
                <a:t>:</a:t>
              </a:r>
            </a:p>
          </p:txBody>
        </p:sp>
      </p:grpSp>
      <p:grpSp>
        <p:nvGrpSpPr>
          <p:cNvPr id="29" name="Group 29"/>
          <p:cNvGrpSpPr/>
          <p:nvPr/>
        </p:nvGrpSpPr>
        <p:grpSpPr>
          <a:xfrm>
            <a:off x="854422" y="5223719"/>
            <a:ext cx="9721155" cy="312390"/>
            <a:chOff x="0" y="0"/>
            <a:chExt cx="12961540" cy="416520"/>
          </a:xfrm>
        </p:grpSpPr>
        <p:sp>
          <p:nvSpPr>
            <p:cNvPr id="30" name="Freeform 30"/>
            <p:cNvSpPr/>
            <p:nvPr/>
          </p:nvSpPr>
          <p:spPr>
            <a:xfrm>
              <a:off x="0" y="0"/>
              <a:ext cx="12961540" cy="416520"/>
            </a:xfrm>
            <a:custGeom>
              <a:avLst/>
              <a:gdLst/>
              <a:ahLst/>
              <a:cxnLst/>
              <a:rect l="l" t="t" r="r" b="b"/>
              <a:pathLst>
                <a:path w="12961540" h="416520">
                  <a:moveTo>
                    <a:pt x="0" y="0"/>
                  </a:moveTo>
                  <a:lnTo>
                    <a:pt x="12961540" y="0"/>
                  </a:lnTo>
                  <a:lnTo>
                    <a:pt x="12961540" y="416520"/>
                  </a:lnTo>
                  <a:lnTo>
                    <a:pt x="0" y="416520"/>
                  </a:lnTo>
                  <a:close/>
                </a:path>
              </a:pathLst>
            </a:custGeom>
            <a:solidFill>
              <a:srgbClr val="000000">
                <a:alpha val="0"/>
              </a:srgbClr>
            </a:solidFill>
          </p:spPr>
        </p:sp>
        <p:sp>
          <p:nvSpPr>
            <p:cNvPr id="31" name="TextBox 31"/>
            <p:cNvSpPr txBox="1"/>
            <p:nvPr/>
          </p:nvSpPr>
          <p:spPr>
            <a:xfrm>
              <a:off x="0" y="-76200"/>
              <a:ext cx="12961540" cy="492720"/>
            </a:xfrm>
            <a:prstGeom prst="rect">
              <a:avLst/>
            </a:prstGeom>
          </p:spPr>
          <p:txBody>
            <a:bodyPr lIns="0" tIns="0" rIns="0" bIns="0" rtlCol="0" anchor="t"/>
            <a:lstStyle/>
            <a:p>
              <a:pPr marL="711398" lvl="2" indent="-237133" algn="l">
                <a:lnSpc>
                  <a:spcPts val="3062"/>
                </a:lnSpc>
                <a:buFont typeface="Arial"/>
                <a:buChar char="⚬"/>
              </a:pPr>
              <a:r>
                <a:rPr lang="en-US" sz="1874" spc="-38">
                  <a:solidFill>
                    <a:srgbClr val="272525"/>
                  </a:solidFill>
                  <a:latin typeface="Source Sans Pro"/>
                  <a:ea typeface="Source Sans Pro"/>
                  <a:cs typeface="Source Sans Pro"/>
                  <a:sym typeface="Source Sans Pro"/>
                </a:rPr>
                <a:t>This plot shows the distribution of age for both target classes.</a:t>
              </a:r>
            </a:p>
          </p:txBody>
        </p:sp>
      </p:grpSp>
      <p:grpSp>
        <p:nvGrpSpPr>
          <p:cNvPr id="32" name="Group 32"/>
          <p:cNvGrpSpPr/>
          <p:nvPr/>
        </p:nvGrpSpPr>
        <p:grpSpPr>
          <a:xfrm>
            <a:off x="854423" y="5621536"/>
            <a:ext cx="12533614" cy="736005"/>
            <a:chOff x="0" y="0"/>
            <a:chExt cx="12961540" cy="761134"/>
          </a:xfrm>
        </p:grpSpPr>
        <p:sp>
          <p:nvSpPr>
            <p:cNvPr id="33" name="Freeform 33"/>
            <p:cNvSpPr/>
            <p:nvPr/>
          </p:nvSpPr>
          <p:spPr>
            <a:xfrm>
              <a:off x="0" y="0"/>
              <a:ext cx="12961540" cy="761133"/>
            </a:xfrm>
            <a:custGeom>
              <a:avLst/>
              <a:gdLst/>
              <a:ahLst/>
              <a:cxnLst/>
              <a:rect l="l" t="t" r="r" b="b"/>
              <a:pathLst>
                <a:path w="12961540" h="761133">
                  <a:moveTo>
                    <a:pt x="0" y="0"/>
                  </a:moveTo>
                  <a:lnTo>
                    <a:pt x="12961540" y="0"/>
                  </a:lnTo>
                  <a:lnTo>
                    <a:pt x="12961540" y="761133"/>
                  </a:lnTo>
                  <a:lnTo>
                    <a:pt x="0" y="761133"/>
                  </a:lnTo>
                  <a:close/>
                </a:path>
              </a:pathLst>
            </a:custGeom>
            <a:solidFill>
              <a:srgbClr val="000000">
                <a:alpha val="0"/>
              </a:srgbClr>
            </a:solidFill>
          </p:spPr>
        </p:sp>
        <p:sp>
          <p:nvSpPr>
            <p:cNvPr id="34" name="TextBox 34"/>
            <p:cNvSpPr txBox="1"/>
            <p:nvPr/>
          </p:nvSpPr>
          <p:spPr>
            <a:xfrm>
              <a:off x="0" y="-76200"/>
              <a:ext cx="12961540" cy="837334"/>
            </a:xfrm>
            <a:prstGeom prst="rect">
              <a:avLst/>
            </a:prstGeom>
          </p:spPr>
          <p:txBody>
            <a:bodyPr lIns="0" tIns="0" rIns="0" bIns="0" rtlCol="0" anchor="t"/>
            <a:lstStyle/>
            <a:p>
              <a:pPr marL="711279" lvl="2" indent="-237093" algn="l">
                <a:lnSpc>
                  <a:spcPts val="3061"/>
                </a:lnSpc>
                <a:buFont typeface="Arial"/>
                <a:buChar char="⚬"/>
              </a:pPr>
              <a:r>
                <a:rPr lang="en-US" sz="1875" spc="-37">
                  <a:solidFill>
                    <a:srgbClr val="272525"/>
                  </a:solidFill>
                  <a:latin typeface="Source Sans Pro"/>
                  <a:ea typeface="Source Sans Pro"/>
                  <a:cs typeface="Source Sans Pro"/>
                  <a:sym typeface="Source Sans Pro"/>
                </a:rPr>
                <a:t>The density for </a:t>
              </a:r>
              <a:r>
                <a:rPr lang="en-US" sz="1875" b="1" spc="-37">
                  <a:solidFill>
                    <a:srgbClr val="272525"/>
                  </a:solidFill>
                  <a:latin typeface="Source Sans Pro Bold"/>
                  <a:ea typeface="Source Sans Pro Bold"/>
                  <a:cs typeface="Source Sans Pro Bold"/>
                  <a:sym typeface="Source Sans Pro Bold"/>
                </a:rPr>
                <a:t>younger individuals is higher in Target = 0</a:t>
              </a:r>
              <a:r>
                <a:rPr lang="en-US" sz="1875" spc="-37">
                  <a:solidFill>
                    <a:srgbClr val="272525"/>
                  </a:solidFill>
                  <a:latin typeface="Source Sans Pro"/>
                  <a:ea typeface="Source Sans Pro"/>
                  <a:cs typeface="Source Sans Pro"/>
                  <a:sym typeface="Source Sans Pro"/>
                </a:rPr>
                <a:t>, while for </a:t>
              </a:r>
              <a:r>
                <a:rPr lang="en-US" sz="1875" b="1" spc="-37">
                  <a:solidFill>
                    <a:srgbClr val="272525"/>
                  </a:solidFill>
                  <a:latin typeface="Source Sans Pro Bold"/>
                  <a:ea typeface="Source Sans Pro Bold"/>
                  <a:cs typeface="Source Sans Pro Bold"/>
                  <a:sym typeface="Source Sans Pro Bold"/>
                </a:rPr>
                <a:t>older individuals,</a:t>
              </a:r>
            </a:p>
            <a:p>
              <a:pPr algn="l">
                <a:lnSpc>
                  <a:spcPts val="3062"/>
                </a:lnSpc>
              </a:pPr>
              <a:r>
                <a:rPr lang="en-US" sz="1874" b="1" spc="-38">
                  <a:solidFill>
                    <a:srgbClr val="272525"/>
                  </a:solidFill>
                  <a:latin typeface="Source Sans Pro Bold"/>
                  <a:ea typeface="Source Sans Pro Bold"/>
                  <a:cs typeface="Source Sans Pro Bold"/>
                  <a:sym typeface="Source Sans Pro Bold"/>
                </a:rPr>
                <a:t>               it is higher in Target = 1</a:t>
              </a:r>
              <a:r>
                <a:rPr lang="en-US" sz="1874" spc="-38">
                  <a:solidFill>
                    <a:srgbClr val="272525"/>
                  </a:solidFill>
                  <a:latin typeface="Source Sans Pro"/>
                  <a:ea typeface="Source Sans Pro"/>
                  <a:cs typeface="Source Sans Pro"/>
                  <a:sym typeface="Source Sans Pro"/>
                </a:rPr>
                <a:t>.</a:t>
              </a:r>
            </a:p>
          </p:txBody>
        </p:sp>
      </p:grpSp>
      <p:grpSp>
        <p:nvGrpSpPr>
          <p:cNvPr id="35" name="Group 35"/>
          <p:cNvGrpSpPr/>
          <p:nvPr/>
        </p:nvGrpSpPr>
        <p:grpSpPr>
          <a:xfrm>
            <a:off x="854422" y="6443266"/>
            <a:ext cx="9721155" cy="397818"/>
            <a:chOff x="0" y="0"/>
            <a:chExt cx="12961540" cy="530423"/>
          </a:xfrm>
        </p:grpSpPr>
        <p:sp>
          <p:nvSpPr>
            <p:cNvPr id="36" name="Freeform 36"/>
            <p:cNvSpPr/>
            <p:nvPr/>
          </p:nvSpPr>
          <p:spPr>
            <a:xfrm>
              <a:off x="0" y="0"/>
              <a:ext cx="12961540" cy="530423"/>
            </a:xfrm>
            <a:custGeom>
              <a:avLst/>
              <a:gdLst/>
              <a:ahLst/>
              <a:cxnLst/>
              <a:rect l="l" t="t" r="r" b="b"/>
              <a:pathLst>
                <a:path w="12961540" h="530423">
                  <a:moveTo>
                    <a:pt x="0" y="0"/>
                  </a:moveTo>
                  <a:lnTo>
                    <a:pt x="12961540" y="0"/>
                  </a:lnTo>
                  <a:lnTo>
                    <a:pt x="12961540" y="530423"/>
                  </a:lnTo>
                  <a:lnTo>
                    <a:pt x="0" y="530423"/>
                  </a:lnTo>
                  <a:close/>
                </a:path>
              </a:pathLst>
            </a:custGeom>
            <a:solidFill>
              <a:srgbClr val="000000">
                <a:alpha val="0"/>
              </a:srgbClr>
            </a:solidFill>
          </p:spPr>
        </p:sp>
        <p:sp>
          <p:nvSpPr>
            <p:cNvPr id="37" name="TextBox 37"/>
            <p:cNvSpPr txBox="1"/>
            <p:nvPr/>
          </p:nvSpPr>
          <p:spPr>
            <a:xfrm>
              <a:off x="0" y="-76200"/>
              <a:ext cx="12961540" cy="606623"/>
            </a:xfrm>
            <a:prstGeom prst="rect">
              <a:avLst/>
            </a:prstGeom>
          </p:spPr>
          <p:txBody>
            <a:bodyPr lIns="0" tIns="0" rIns="0" bIns="0" rtlCol="0" anchor="t"/>
            <a:lstStyle/>
            <a:p>
              <a:pPr marL="711398" lvl="2" indent="-237133" algn="l">
                <a:lnSpc>
                  <a:spcPts val="3062"/>
                </a:lnSpc>
                <a:buFont typeface="Arial"/>
                <a:buChar char="⚬"/>
              </a:pPr>
              <a:r>
                <a:rPr lang="en-US" sz="1874" spc="-38">
                  <a:solidFill>
                    <a:srgbClr val="272525"/>
                  </a:solidFill>
                  <a:latin typeface="Source Sans Pro"/>
                  <a:ea typeface="Source Sans Pro"/>
                  <a:cs typeface="Source Sans Pro"/>
                  <a:sym typeface="Source Sans Pro"/>
                </a:rPr>
                <a:t>This further confirms that osteoporosis risk increases with age.</a:t>
              </a:r>
            </a:p>
          </p:txBody>
        </p:sp>
      </p:grpSp>
      <p:grpSp>
        <p:nvGrpSpPr>
          <p:cNvPr id="38" name="Group 38"/>
          <p:cNvGrpSpPr/>
          <p:nvPr/>
        </p:nvGrpSpPr>
        <p:grpSpPr>
          <a:xfrm>
            <a:off x="854422" y="6972151"/>
            <a:ext cx="9721155" cy="354965"/>
            <a:chOff x="0" y="0"/>
            <a:chExt cx="12961540" cy="473287"/>
          </a:xfrm>
        </p:grpSpPr>
        <p:sp>
          <p:nvSpPr>
            <p:cNvPr id="39" name="Freeform 39"/>
            <p:cNvSpPr/>
            <p:nvPr/>
          </p:nvSpPr>
          <p:spPr>
            <a:xfrm>
              <a:off x="0" y="0"/>
              <a:ext cx="12961540" cy="473287"/>
            </a:xfrm>
            <a:custGeom>
              <a:avLst/>
              <a:gdLst/>
              <a:ahLst/>
              <a:cxnLst/>
              <a:rect l="l" t="t" r="r" b="b"/>
              <a:pathLst>
                <a:path w="12961540" h="473287">
                  <a:moveTo>
                    <a:pt x="0" y="0"/>
                  </a:moveTo>
                  <a:lnTo>
                    <a:pt x="12961540" y="0"/>
                  </a:lnTo>
                  <a:lnTo>
                    <a:pt x="12961540" y="473287"/>
                  </a:lnTo>
                  <a:lnTo>
                    <a:pt x="0" y="473287"/>
                  </a:lnTo>
                  <a:close/>
                </a:path>
              </a:pathLst>
            </a:custGeom>
            <a:solidFill>
              <a:srgbClr val="000000">
                <a:alpha val="0"/>
              </a:srgbClr>
            </a:solidFill>
          </p:spPr>
        </p:sp>
        <p:sp>
          <p:nvSpPr>
            <p:cNvPr id="40" name="TextBox 40"/>
            <p:cNvSpPr txBox="1"/>
            <p:nvPr/>
          </p:nvSpPr>
          <p:spPr>
            <a:xfrm>
              <a:off x="0" y="-76200"/>
              <a:ext cx="12961540" cy="549487"/>
            </a:xfrm>
            <a:prstGeom prst="rect">
              <a:avLst/>
            </a:prstGeom>
          </p:spPr>
          <p:txBody>
            <a:bodyPr lIns="0" tIns="0" rIns="0" bIns="0" rtlCol="0" anchor="t"/>
            <a:lstStyle/>
            <a:p>
              <a:pPr algn="l">
                <a:lnSpc>
                  <a:spcPts val="3062"/>
                </a:lnSpc>
              </a:pPr>
              <a:r>
                <a:rPr lang="en-US" sz="1874" b="1" spc="-38">
                  <a:solidFill>
                    <a:srgbClr val="272525"/>
                  </a:solidFill>
                  <a:latin typeface="Source Sans Pro Bold"/>
                  <a:ea typeface="Source Sans Pro Bold"/>
                  <a:cs typeface="Source Sans Pro Bold"/>
                  <a:sym typeface="Source Sans Pro Bold"/>
                </a:rPr>
                <a:t>3.Bottom Left (Bar Chart - ID vs Target)</a:t>
              </a:r>
              <a:r>
                <a:rPr lang="en-US" sz="1874" spc="-38">
                  <a:solidFill>
                    <a:srgbClr val="272525"/>
                  </a:solidFill>
                  <a:latin typeface="Source Sans Pro"/>
                  <a:ea typeface="Source Sans Pro"/>
                  <a:cs typeface="Source Sans Pro"/>
                  <a:sym typeface="Source Sans Pro"/>
                </a:rPr>
                <a:t>:</a:t>
              </a:r>
            </a:p>
          </p:txBody>
        </p:sp>
      </p:grpSp>
      <p:grpSp>
        <p:nvGrpSpPr>
          <p:cNvPr id="41" name="Group 41"/>
          <p:cNvGrpSpPr/>
          <p:nvPr/>
        </p:nvGrpSpPr>
        <p:grpSpPr>
          <a:xfrm>
            <a:off x="854422" y="7369969"/>
            <a:ext cx="9721155" cy="312390"/>
            <a:chOff x="0" y="0"/>
            <a:chExt cx="12961540" cy="416520"/>
          </a:xfrm>
        </p:grpSpPr>
        <p:sp>
          <p:nvSpPr>
            <p:cNvPr id="42" name="Freeform 42"/>
            <p:cNvSpPr/>
            <p:nvPr/>
          </p:nvSpPr>
          <p:spPr>
            <a:xfrm>
              <a:off x="0" y="0"/>
              <a:ext cx="12961540" cy="416520"/>
            </a:xfrm>
            <a:custGeom>
              <a:avLst/>
              <a:gdLst/>
              <a:ahLst/>
              <a:cxnLst/>
              <a:rect l="l" t="t" r="r" b="b"/>
              <a:pathLst>
                <a:path w="12961540" h="416520">
                  <a:moveTo>
                    <a:pt x="0" y="0"/>
                  </a:moveTo>
                  <a:lnTo>
                    <a:pt x="12961540" y="0"/>
                  </a:lnTo>
                  <a:lnTo>
                    <a:pt x="12961540" y="416520"/>
                  </a:lnTo>
                  <a:lnTo>
                    <a:pt x="0" y="416520"/>
                  </a:lnTo>
                  <a:close/>
                </a:path>
              </a:pathLst>
            </a:custGeom>
            <a:solidFill>
              <a:srgbClr val="000000">
                <a:alpha val="0"/>
              </a:srgbClr>
            </a:solidFill>
          </p:spPr>
        </p:sp>
        <p:sp>
          <p:nvSpPr>
            <p:cNvPr id="43" name="TextBox 43"/>
            <p:cNvSpPr txBox="1"/>
            <p:nvPr/>
          </p:nvSpPr>
          <p:spPr>
            <a:xfrm>
              <a:off x="0" y="-76200"/>
              <a:ext cx="12961540" cy="492720"/>
            </a:xfrm>
            <a:prstGeom prst="rect">
              <a:avLst/>
            </a:prstGeom>
          </p:spPr>
          <p:txBody>
            <a:bodyPr lIns="0" tIns="0" rIns="0" bIns="0" rtlCol="0" anchor="t"/>
            <a:lstStyle/>
            <a:p>
              <a:pPr marL="711398" lvl="2" indent="-237133" algn="l">
                <a:lnSpc>
                  <a:spcPts val="3062"/>
                </a:lnSpc>
                <a:buFont typeface="Arial"/>
                <a:buChar char="⚬"/>
              </a:pPr>
              <a:r>
                <a:rPr lang="en-US" sz="1874" spc="-38">
                  <a:solidFill>
                    <a:srgbClr val="272525"/>
                  </a:solidFill>
                  <a:latin typeface="Source Sans Pro"/>
                  <a:ea typeface="Source Sans Pro"/>
                  <a:cs typeface="Source Sans Pro"/>
                  <a:sym typeface="Source Sans Pro"/>
                </a:rPr>
                <a:t>The average ID values for both classes are almost identical (</a:t>
              </a:r>
              <a:r>
                <a:rPr lang="en-US" sz="1874" b="1" spc="-38">
                  <a:solidFill>
                    <a:srgbClr val="272525"/>
                  </a:solidFill>
                  <a:latin typeface="Source Sans Pro Bold"/>
                  <a:ea typeface="Source Sans Pro Bold"/>
                  <a:cs typeface="Source Sans Pro Bold"/>
                  <a:sym typeface="Source Sans Pro Bold"/>
                </a:rPr>
                <a:t>105570.6 for Target 0 and 105460.1 for Target 1</a:t>
              </a:r>
              <a:r>
                <a:rPr lang="en-US" sz="1874" spc="-38">
                  <a:solidFill>
                    <a:srgbClr val="272525"/>
                  </a:solidFill>
                  <a:latin typeface="Source Sans Pro"/>
                  <a:ea typeface="Source Sans Pro"/>
                  <a:cs typeface="Source Sans Pro"/>
                  <a:sym typeface="Source Sans Pro"/>
                </a:rPr>
                <a:t>).</a:t>
              </a:r>
            </a:p>
          </p:txBody>
        </p:sp>
      </p:grpSp>
      <p:grpSp>
        <p:nvGrpSpPr>
          <p:cNvPr id="44" name="Group 44"/>
          <p:cNvGrpSpPr/>
          <p:nvPr/>
        </p:nvGrpSpPr>
        <p:grpSpPr>
          <a:xfrm>
            <a:off x="767766" y="7767786"/>
            <a:ext cx="9807811" cy="1512769"/>
            <a:chOff x="-115541" y="0"/>
            <a:chExt cx="13077081" cy="2017025"/>
          </a:xfrm>
        </p:grpSpPr>
        <p:sp>
          <p:nvSpPr>
            <p:cNvPr id="45" name="Freeform 45"/>
            <p:cNvSpPr/>
            <p:nvPr/>
          </p:nvSpPr>
          <p:spPr>
            <a:xfrm>
              <a:off x="0" y="0"/>
              <a:ext cx="12961540" cy="1489340"/>
            </a:xfrm>
            <a:custGeom>
              <a:avLst/>
              <a:gdLst/>
              <a:ahLst/>
              <a:cxnLst/>
              <a:rect l="l" t="t" r="r" b="b"/>
              <a:pathLst>
                <a:path w="12961540" h="1489340">
                  <a:moveTo>
                    <a:pt x="0" y="0"/>
                  </a:moveTo>
                  <a:lnTo>
                    <a:pt x="12961540" y="0"/>
                  </a:lnTo>
                  <a:lnTo>
                    <a:pt x="12961540" y="1489340"/>
                  </a:lnTo>
                  <a:lnTo>
                    <a:pt x="0" y="1489340"/>
                  </a:lnTo>
                  <a:close/>
                </a:path>
              </a:pathLst>
            </a:custGeom>
            <a:solidFill>
              <a:srgbClr val="000000">
                <a:alpha val="0"/>
              </a:srgbClr>
            </a:solidFill>
          </p:spPr>
        </p:sp>
        <p:sp>
          <p:nvSpPr>
            <p:cNvPr id="46" name="TextBox 46"/>
            <p:cNvSpPr txBox="1"/>
            <p:nvPr/>
          </p:nvSpPr>
          <p:spPr>
            <a:xfrm>
              <a:off x="-115541" y="451485"/>
              <a:ext cx="12961540" cy="1565540"/>
            </a:xfrm>
            <a:prstGeom prst="rect">
              <a:avLst/>
            </a:prstGeom>
          </p:spPr>
          <p:txBody>
            <a:bodyPr lIns="0" tIns="0" rIns="0" bIns="0" rtlCol="0" anchor="t"/>
            <a:lstStyle/>
            <a:p>
              <a:pPr marL="711279" lvl="2" indent="-237093" algn="l">
                <a:lnSpc>
                  <a:spcPts val="3061"/>
                </a:lnSpc>
                <a:buFont typeface="Arial"/>
                <a:buChar char="⚬"/>
              </a:pPr>
              <a:r>
                <a:rPr lang="en-US" sz="1875" spc="-37" dirty="0">
                  <a:solidFill>
                    <a:srgbClr val="272525"/>
                  </a:solidFill>
                  <a:latin typeface="Source Sans Pro"/>
                  <a:ea typeface="Source Sans Pro"/>
                  <a:cs typeface="Source Sans Pro"/>
                  <a:sym typeface="Source Sans Pro"/>
                </a:rPr>
                <a:t>Since ID is just an identifier and has no meaningful relationship with osteoporosis risk, this column can be </a:t>
              </a:r>
              <a:r>
                <a:rPr lang="en-US" sz="1875" b="1" spc="-37" dirty="0">
                  <a:solidFill>
                    <a:srgbClr val="272525"/>
                  </a:solidFill>
                  <a:latin typeface="Source Sans Pro Bold"/>
                  <a:ea typeface="Source Sans Pro Bold"/>
                  <a:cs typeface="Source Sans Pro Bold"/>
                  <a:sym typeface="Source Sans Pro Bold"/>
                </a:rPr>
                <a:t>removed from the dataset</a:t>
              </a:r>
              <a:r>
                <a:rPr lang="en-US" sz="1875" spc="-37" dirty="0">
                  <a:solidFill>
                    <a:srgbClr val="272525"/>
                  </a:solidFill>
                  <a:latin typeface="Source Sans Pro"/>
                  <a:ea typeface="Source Sans Pro"/>
                  <a:cs typeface="Source Sans Pro"/>
                  <a:sym typeface="Source Sans Pro"/>
                </a:rPr>
                <a:t>.</a:t>
              </a:r>
            </a:p>
            <a:p>
              <a:pPr algn="l">
                <a:lnSpc>
                  <a:spcPts val="3062"/>
                </a:lnSpc>
              </a:pPr>
              <a:endParaRPr lang="en-US" sz="1875" spc="-37" dirty="0">
                <a:solidFill>
                  <a:srgbClr val="272525"/>
                </a:solidFill>
                <a:latin typeface="Source Sans Pro"/>
                <a:ea typeface="Source Sans Pro"/>
                <a:cs typeface="Source Sans Pro"/>
                <a:sym typeface="Source Sans Pro"/>
              </a:endParaRPr>
            </a:p>
          </p:txBody>
        </p:sp>
      </p:grpSp>
      <p:grpSp>
        <p:nvGrpSpPr>
          <p:cNvPr id="47" name="Group 47"/>
          <p:cNvGrpSpPr/>
          <p:nvPr/>
        </p:nvGrpSpPr>
        <p:grpSpPr>
          <a:xfrm>
            <a:off x="809865" y="8905910"/>
            <a:ext cx="9721155" cy="354965"/>
            <a:chOff x="0" y="0"/>
            <a:chExt cx="12961540" cy="473287"/>
          </a:xfrm>
        </p:grpSpPr>
        <p:sp>
          <p:nvSpPr>
            <p:cNvPr id="48" name="Freeform 48"/>
            <p:cNvSpPr/>
            <p:nvPr/>
          </p:nvSpPr>
          <p:spPr>
            <a:xfrm>
              <a:off x="0" y="0"/>
              <a:ext cx="12961540" cy="473287"/>
            </a:xfrm>
            <a:custGeom>
              <a:avLst/>
              <a:gdLst/>
              <a:ahLst/>
              <a:cxnLst/>
              <a:rect l="l" t="t" r="r" b="b"/>
              <a:pathLst>
                <a:path w="12961540" h="473287">
                  <a:moveTo>
                    <a:pt x="0" y="0"/>
                  </a:moveTo>
                  <a:lnTo>
                    <a:pt x="12961540" y="0"/>
                  </a:lnTo>
                  <a:lnTo>
                    <a:pt x="12961540" y="473287"/>
                  </a:lnTo>
                  <a:lnTo>
                    <a:pt x="0" y="473287"/>
                  </a:lnTo>
                  <a:close/>
                </a:path>
              </a:pathLst>
            </a:custGeom>
            <a:solidFill>
              <a:srgbClr val="000000">
                <a:alpha val="0"/>
              </a:srgbClr>
            </a:solidFill>
          </p:spPr>
        </p:sp>
        <p:sp>
          <p:nvSpPr>
            <p:cNvPr id="49" name="TextBox 49"/>
            <p:cNvSpPr txBox="1"/>
            <p:nvPr/>
          </p:nvSpPr>
          <p:spPr>
            <a:xfrm>
              <a:off x="0" y="-76200"/>
              <a:ext cx="12961540" cy="549487"/>
            </a:xfrm>
            <a:prstGeom prst="rect">
              <a:avLst/>
            </a:prstGeom>
          </p:spPr>
          <p:txBody>
            <a:bodyPr lIns="0" tIns="0" rIns="0" bIns="0" rtlCol="0" anchor="t"/>
            <a:lstStyle/>
            <a:p>
              <a:pPr algn="l">
                <a:lnSpc>
                  <a:spcPts val="3062"/>
                </a:lnSpc>
              </a:pPr>
              <a:r>
                <a:rPr lang="en-US" sz="1874" b="1" spc="-38" dirty="0">
                  <a:solidFill>
                    <a:srgbClr val="272525"/>
                  </a:solidFill>
                  <a:latin typeface="Source Sans Pro Bold"/>
                  <a:ea typeface="Source Sans Pro Bold"/>
                  <a:cs typeface="Source Sans Pro Bold"/>
                  <a:sym typeface="Source Sans Pro Bold"/>
                </a:rPr>
                <a:t>4.Bottom Right (Density Plot - ID Distribution)</a:t>
              </a:r>
              <a:r>
                <a:rPr lang="en-US" sz="1874" spc="-38" dirty="0">
                  <a:solidFill>
                    <a:srgbClr val="272525"/>
                  </a:solidFill>
                  <a:latin typeface="Source Sans Pro"/>
                  <a:ea typeface="Source Sans Pro"/>
                  <a:cs typeface="Source Sans Pro"/>
                  <a:sym typeface="Source Sans Pro"/>
                </a:rPr>
                <a:t>:</a:t>
              </a:r>
            </a:p>
          </p:txBody>
        </p:sp>
      </p:grpSp>
      <p:grpSp>
        <p:nvGrpSpPr>
          <p:cNvPr id="50" name="Group 50"/>
          <p:cNvGrpSpPr/>
          <p:nvPr/>
        </p:nvGrpSpPr>
        <p:grpSpPr>
          <a:xfrm>
            <a:off x="767766" y="9303246"/>
            <a:ext cx="9721155" cy="312390"/>
            <a:chOff x="0" y="0"/>
            <a:chExt cx="12961540" cy="416520"/>
          </a:xfrm>
        </p:grpSpPr>
        <p:sp>
          <p:nvSpPr>
            <p:cNvPr id="51" name="Freeform 51"/>
            <p:cNvSpPr/>
            <p:nvPr/>
          </p:nvSpPr>
          <p:spPr>
            <a:xfrm>
              <a:off x="0" y="0"/>
              <a:ext cx="12961540" cy="416520"/>
            </a:xfrm>
            <a:custGeom>
              <a:avLst/>
              <a:gdLst/>
              <a:ahLst/>
              <a:cxnLst/>
              <a:rect l="l" t="t" r="r" b="b"/>
              <a:pathLst>
                <a:path w="12961540" h="416520">
                  <a:moveTo>
                    <a:pt x="0" y="0"/>
                  </a:moveTo>
                  <a:lnTo>
                    <a:pt x="12961540" y="0"/>
                  </a:lnTo>
                  <a:lnTo>
                    <a:pt x="12961540" y="416520"/>
                  </a:lnTo>
                  <a:lnTo>
                    <a:pt x="0" y="416520"/>
                  </a:lnTo>
                  <a:close/>
                </a:path>
              </a:pathLst>
            </a:custGeom>
            <a:solidFill>
              <a:srgbClr val="000000">
                <a:alpha val="0"/>
              </a:srgbClr>
            </a:solidFill>
          </p:spPr>
        </p:sp>
        <p:sp>
          <p:nvSpPr>
            <p:cNvPr id="52" name="TextBox 52"/>
            <p:cNvSpPr txBox="1"/>
            <p:nvPr/>
          </p:nvSpPr>
          <p:spPr>
            <a:xfrm>
              <a:off x="0" y="-76200"/>
              <a:ext cx="12961540" cy="492720"/>
            </a:xfrm>
            <a:prstGeom prst="rect">
              <a:avLst/>
            </a:prstGeom>
          </p:spPr>
          <p:txBody>
            <a:bodyPr lIns="0" tIns="0" rIns="0" bIns="0" rtlCol="0" anchor="t"/>
            <a:lstStyle/>
            <a:p>
              <a:pPr marL="711398" lvl="2" indent="-237133" algn="l">
                <a:lnSpc>
                  <a:spcPts val="3062"/>
                </a:lnSpc>
                <a:buFont typeface="Arial"/>
                <a:buChar char="⚬"/>
              </a:pPr>
              <a:r>
                <a:rPr lang="en-US" sz="1874" spc="-38">
                  <a:solidFill>
                    <a:srgbClr val="272525"/>
                  </a:solidFill>
                  <a:latin typeface="Source Sans Pro"/>
                  <a:ea typeface="Source Sans Pro"/>
                  <a:cs typeface="Source Sans Pro"/>
                  <a:sym typeface="Source Sans Pro"/>
                </a:rPr>
                <a:t>The distribution of IDs is nearly the same for both target classes.</a:t>
              </a:r>
            </a:p>
          </p:txBody>
        </p:sp>
      </p:grpSp>
      <p:grpSp>
        <p:nvGrpSpPr>
          <p:cNvPr id="53" name="Group 53"/>
          <p:cNvGrpSpPr/>
          <p:nvPr/>
        </p:nvGrpSpPr>
        <p:grpSpPr>
          <a:xfrm>
            <a:off x="767766" y="9701064"/>
            <a:ext cx="9721155" cy="312390"/>
            <a:chOff x="0" y="0"/>
            <a:chExt cx="12961540" cy="416520"/>
          </a:xfrm>
        </p:grpSpPr>
        <p:sp>
          <p:nvSpPr>
            <p:cNvPr id="54" name="Freeform 54"/>
            <p:cNvSpPr/>
            <p:nvPr/>
          </p:nvSpPr>
          <p:spPr>
            <a:xfrm>
              <a:off x="0" y="0"/>
              <a:ext cx="12961540" cy="416520"/>
            </a:xfrm>
            <a:custGeom>
              <a:avLst/>
              <a:gdLst/>
              <a:ahLst/>
              <a:cxnLst/>
              <a:rect l="l" t="t" r="r" b="b"/>
              <a:pathLst>
                <a:path w="12961540" h="416520">
                  <a:moveTo>
                    <a:pt x="0" y="0"/>
                  </a:moveTo>
                  <a:lnTo>
                    <a:pt x="12961540" y="0"/>
                  </a:lnTo>
                  <a:lnTo>
                    <a:pt x="12961540" y="416520"/>
                  </a:lnTo>
                  <a:lnTo>
                    <a:pt x="0" y="416520"/>
                  </a:lnTo>
                  <a:close/>
                </a:path>
              </a:pathLst>
            </a:custGeom>
            <a:solidFill>
              <a:srgbClr val="000000">
                <a:alpha val="0"/>
              </a:srgbClr>
            </a:solidFill>
          </p:spPr>
        </p:sp>
        <p:sp>
          <p:nvSpPr>
            <p:cNvPr id="55" name="TextBox 55"/>
            <p:cNvSpPr txBox="1"/>
            <p:nvPr/>
          </p:nvSpPr>
          <p:spPr>
            <a:xfrm>
              <a:off x="0" y="-76200"/>
              <a:ext cx="12961540" cy="492720"/>
            </a:xfrm>
            <a:prstGeom prst="rect">
              <a:avLst/>
            </a:prstGeom>
          </p:spPr>
          <p:txBody>
            <a:bodyPr lIns="0" tIns="0" rIns="0" bIns="0" rtlCol="0" anchor="t"/>
            <a:lstStyle/>
            <a:p>
              <a:pPr marL="711398" lvl="2" indent="-237133" algn="l">
                <a:lnSpc>
                  <a:spcPts val="3062"/>
                </a:lnSpc>
                <a:buFont typeface="Arial"/>
                <a:buChar char="⚬"/>
              </a:pPr>
              <a:r>
                <a:rPr lang="en-US" sz="1874" spc="-38" dirty="0">
                  <a:solidFill>
                    <a:srgbClr val="272525"/>
                  </a:solidFill>
                  <a:latin typeface="Source Sans Pro"/>
                  <a:ea typeface="Source Sans Pro"/>
                  <a:cs typeface="Source Sans Pro"/>
                  <a:sym typeface="Source Sans Pro"/>
                </a:rPr>
                <a:t>This confirms that the </a:t>
              </a:r>
              <a:r>
                <a:rPr lang="en-US" sz="1874" b="1" spc="-38" dirty="0">
                  <a:solidFill>
                    <a:srgbClr val="272525"/>
                  </a:solidFill>
                  <a:latin typeface="Source Sans Pro Bold"/>
                  <a:ea typeface="Source Sans Pro Bold"/>
                  <a:cs typeface="Source Sans Pro Bold"/>
                  <a:sym typeface="Source Sans Pro Bold"/>
                </a:rPr>
                <a:t>ID column does not provide any useful predictive information</a:t>
              </a:r>
              <a:r>
                <a:rPr lang="en-US" sz="1874" spc="-38" dirty="0">
                  <a:solidFill>
                    <a:srgbClr val="272525"/>
                  </a:solidFill>
                  <a:latin typeface="Source Sans Pro"/>
                  <a:ea typeface="Source Sans Pro"/>
                  <a:cs typeface="Source Sans Pro"/>
                  <a:sym typeface="Source Sans Pro"/>
                </a:rPr>
                <a:t>.</a:t>
              </a: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9832" y="-75"/>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alpha val="90196"/>
              </a:srgbClr>
            </a:solidFill>
          </p:spPr>
        </p:sp>
      </p:grpSp>
      <p:sp>
        <p:nvSpPr>
          <p:cNvPr id="5" name="Freeform 5" descr="preencoded.png"/>
          <p:cNvSpPr/>
          <p:nvPr/>
        </p:nvSpPr>
        <p:spPr>
          <a:xfrm>
            <a:off x="1047155" y="1423690"/>
            <a:ext cx="7059811" cy="7439471"/>
          </a:xfrm>
          <a:custGeom>
            <a:avLst/>
            <a:gdLst/>
            <a:ahLst/>
            <a:cxnLst/>
            <a:rect l="l" t="t" r="r" b="b"/>
            <a:pathLst>
              <a:path w="7059811" h="7439471">
                <a:moveTo>
                  <a:pt x="0" y="0"/>
                </a:moveTo>
                <a:lnTo>
                  <a:pt x="7059811" y="0"/>
                </a:lnTo>
                <a:lnTo>
                  <a:pt x="7059811" y="7439471"/>
                </a:lnTo>
                <a:lnTo>
                  <a:pt x="0" y="7439471"/>
                </a:lnTo>
                <a:lnTo>
                  <a:pt x="0" y="0"/>
                </a:lnTo>
                <a:close/>
              </a:path>
            </a:pathLst>
          </a:custGeom>
          <a:blipFill>
            <a:blip r:embed="rId3"/>
            <a:stretch>
              <a:fillRect t="-9" b="-9"/>
            </a:stretch>
          </a:blipFill>
        </p:spPr>
      </p:sp>
      <p:grpSp>
        <p:nvGrpSpPr>
          <p:cNvPr id="6" name="Group 6"/>
          <p:cNvGrpSpPr/>
          <p:nvPr/>
        </p:nvGrpSpPr>
        <p:grpSpPr>
          <a:xfrm>
            <a:off x="9527381" y="549920"/>
            <a:ext cx="7731919" cy="478780"/>
            <a:chOff x="0" y="0"/>
            <a:chExt cx="10309225" cy="638373"/>
          </a:xfrm>
        </p:grpSpPr>
        <p:sp>
          <p:nvSpPr>
            <p:cNvPr id="7" name="Freeform 7"/>
            <p:cNvSpPr/>
            <p:nvPr/>
          </p:nvSpPr>
          <p:spPr>
            <a:xfrm>
              <a:off x="0" y="0"/>
              <a:ext cx="10309225" cy="638373"/>
            </a:xfrm>
            <a:custGeom>
              <a:avLst/>
              <a:gdLst/>
              <a:ahLst/>
              <a:cxnLst/>
              <a:rect l="l" t="t" r="r" b="b"/>
              <a:pathLst>
                <a:path w="10309225" h="638373">
                  <a:moveTo>
                    <a:pt x="0" y="0"/>
                  </a:moveTo>
                  <a:lnTo>
                    <a:pt x="10309225" y="0"/>
                  </a:lnTo>
                  <a:lnTo>
                    <a:pt x="10309225" y="638373"/>
                  </a:lnTo>
                  <a:lnTo>
                    <a:pt x="0" y="638373"/>
                  </a:lnTo>
                  <a:close/>
                </a:path>
              </a:pathLst>
            </a:custGeom>
            <a:solidFill>
              <a:srgbClr val="000000">
                <a:alpha val="0"/>
              </a:srgbClr>
            </a:solidFill>
          </p:spPr>
        </p:sp>
        <p:sp>
          <p:nvSpPr>
            <p:cNvPr id="8" name="TextBox 8"/>
            <p:cNvSpPr txBox="1"/>
            <p:nvPr/>
          </p:nvSpPr>
          <p:spPr>
            <a:xfrm>
              <a:off x="0" y="-95250"/>
              <a:ext cx="10309225" cy="733623"/>
            </a:xfrm>
            <a:prstGeom prst="rect">
              <a:avLst/>
            </a:prstGeom>
          </p:spPr>
          <p:txBody>
            <a:bodyPr lIns="0" tIns="0" rIns="0" bIns="0" rtlCol="0" anchor="t"/>
            <a:lstStyle/>
            <a:p>
              <a:pPr algn="l">
                <a:lnSpc>
                  <a:spcPts val="3750"/>
                </a:lnSpc>
              </a:pPr>
              <a:r>
                <a:rPr lang="en-US" sz="2312" b="1" u="sng" spc="-47">
                  <a:solidFill>
                    <a:srgbClr val="5E208E"/>
                  </a:solidFill>
                  <a:latin typeface="Source Sans Pro Bold"/>
                  <a:ea typeface="Source Sans Pro Bold"/>
                  <a:cs typeface="Source Sans Pro Bold"/>
                  <a:sym typeface="Source Sans Pro Bold"/>
                </a:rPr>
                <a:t>Categorical Features vs Target</a:t>
              </a:r>
            </a:p>
          </p:txBody>
        </p:sp>
      </p:grpSp>
      <p:grpSp>
        <p:nvGrpSpPr>
          <p:cNvPr id="9" name="Group 9"/>
          <p:cNvGrpSpPr/>
          <p:nvPr/>
        </p:nvGrpSpPr>
        <p:grpSpPr>
          <a:xfrm>
            <a:off x="9367114" y="1245475"/>
            <a:ext cx="8655077" cy="1371505"/>
            <a:chOff x="0" y="0"/>
            <a:chExt cx="11540103" cy="1828673"/>
          </a:xfrm>
        </p:grpSpPr>
        <p:sp>
          <p:nvSpPr>
            <p:cNvPr id="10" name="Freeform 10"/>
            <p:cNvSpPr/>
            <p:nvPr/>
          </p:nvSpPr>
          <p:spPr>
            <a:xfrm>
              <a:off x="0" y="0"/>
              <a:ext cx="11540103" cy="1828673"/>
            </a:xfrm>
            <a:custGeom>
              <a:avLst/>
              <a:gdLst/>
              <a:ahLst/>
              <a:cxnLst/>
              <a:rect l="l" t="t" r="r" b="b"/>
              <a:pathLst>
                <a:path w="11540103" h="1828673">
                  <a:moveTo>
                    <a:pt x="0" y="0"/>
                  </a:moveTo>
                  <a:lnTo>
                    <a:pt x="11540103" y="0"/>
                  </a:lnTo>
                  <a:lnTo>
                    <a:pt x="11540103" y="1828673"/>
                  </a:lnTo>
                  <a:lnTo>
                    <a:pt x="0" y="1828673"/>
                  </a:lnTo>
                  <a:close/>
                </a:path>
              </a:pathLst>
            </a:custGeom>
            <a:solidFill>
              <a:srgbClr val="000000">
                <a:alpha val="0"/>
              </a:srgbClr>
            </a:solidFill>
          </p:spPr>
        </p:sp>
        <p:sp>
          <p:nvSpPr>
            <p:cNvPr id="11" name="TextBox 11"/>
            <p:cNvSpPr txBox="1"/>
            <p:nvPr/>
          </p:nvSpPr>
          <p:spPr>
            <a:xfrm>
              <a:off x="0" y="-95250"/>
              <a:ext cx="11540103" cy="1923923"/>
            </a:xfrm>
            <a:prstGeom prst="rect">
              <a:avLst/>
            </a:prstGeom>
          </p:spPr>
          <p:txBody>
            <a:bodyPr lIns="0" tIns="0" rIns="0" bIns="0" rtlCol="0" anchor="t"/>
            <a:lstStyle/>
            <a:p>
              <a:pPr marL="348754" lvl="1" indent="-174377" algn="l">
                <a:lnSpc>
                  <a:spcPts val="3750"/>
                </a:lnSpc>
                <a:buFont typeface="Arial"/>
                <a:buChar char="•"/>
              </a:pPr>
              <a:r>
                <a:rPr lang="en-US" sz="2000" spc="-47" dirty="0">
                  <a:solidFill>
                    <a:srgbClr val="272525"/>
                  </a:solidFill>
                  <a:latin typeface="Source Sans Pro"/>
                  <a:ea typeface="Source Sans Pro"/>
                  <a:cs typeface="Source Sans Pro"/>
                  <a:sym typeface="Source Sans Pro"/>
                </a:rPr>
                <a:t>The graph shows the relationship between different factors and the presence or absence of osteoporosis. Each bar in the graph represents a different factor, such as gender, hormonal changes, or smoking. </a:t>
              </a:r>
            </a:p>
          </p:txBody>
        </p:sp>
      </p:grpSp>
      <p:grpSp>
        <p:nvGrpSpPr>
          <p:cNvPr id="12" name="Group 12"/>
          <p:cNvGrpSpPr/>
          <p:nvPr/>
        </p:nvGrpSpPr>
        <p:grpSpPr>
          <a:xfrm>
            <a:off x="9367114" y="2836055"/>
            <a:ext cx="8655077" cy="904780"/>
            <a:chOff x="0" y="0"/>
            <a:chExt cx="11540103" cy="1206373"/>
          </a:xfrm>
        </p:grpSpPr>
        <p:sp>
          <p:nvSpPr>
            <p:cNvPr id="13" name="Freeform 13"/>
            <p:cNvSpPr/>
            <p:nvPr/>
          </p:nvSpPr>
          <p:spPr>
            <a:xfrm>
              <a:off x="0" y="0"/>
              <a:ext cx="11540103" cy="1206373"/>
            </a:xfrm>
            <a:custGeom>
              <a:avLst/>
              <a:gdLst/>
              <a:ahLst/>
              <a:cxnLst/>
              <a:rect l="l" t="t" r="r" b="b"/>
              <a:pathLst>
                <a:path w="11540103" h="1206373">
                  <a:moveTo>
                    <a:pt x="0" y="0"/>
                  </a:moveTo>
                  <a:lnTo>
                    <a:pt x="11540103" y="0"/>
                  </a:lnTo>
                  <a:lnTo>
                    <a:pt x="11540103" y="1206373"/>
                  </a:lnTo>
                  <a:lnTo>
                    <a:pt x="0" y="1206373"/>
                  </a:lnTo>
                  <a:close/>
                </a:path>
              </a:pathLst>
            </a:custGeom>
            <a:solidFill>
              <a:srgbClr val="000000">
                <a:alpha val="0"/>
              </a:srgbClr>
            </a:solidFill>
          </p:spPr>
        </p:sp>
        <p:sp>
          <p:nvSpPr>
            <p:cNvPr id="14" name="TextBox 14"/>
            <p:cNvSpPr txBox="1"/>
            <p:nvPr/>
          </p:nvSpPr>
          <p:spPr>
            <a:xfrm>
              <a:off x="0" y="-95250"/>
              <a:ext cx="11540103" cy="1301623"/>
            </a:xfrm>
            <a:prstGeom prst="rect">
              <a:avLst/>
            </a:prstGeom>
          </p:spPr>
          <p:txBody>
            <a:bodyPr lIns="0" tIns="0" rIns="0" bIns="0" rtlCol="0" anchor="t"/>
            <a:lstStyle/>
            <a:p>
              <a:pPr marL="348754" lvl="1" indent="-174377" algn="l">
                <a:lnSpc>
                  <a:spcPts val="3750"/>
                </a:lnSpc>
                <a:buFont typeface="Arial"/>
                <a:buChar char="•"/>
              </a:pPr>
              <a:r>
                <a:rPr lang="en-US" sz="2000" spc="-47" dirty="0">
                  <a:solidFill>
                    <a:srgbClr val="272525"/>
                  </a:solidFill>
                  <a:latin typeface="Source Sans Pro"/>
                  <a:ea typeface="Source Sans Pro"/>
                  <a:cs typeface="Source Sans Pro"/>
                  <a:sym typeface="Source Sans Pro"/>
                </a:rPr>
                <a:t>The bars are split into two parts, one representing people with osteoporosis and the other representing people without osteoporosis. </a:t>
              </a:r>
            </a:p>
          </p:txBody>
        </p:sp>
      </p:grpSp>
      <p:grpSp>
        <p:nvGrpSpPr>
          <p:cNvPr id="15" name="Group 15"/>
          <p:cNvGrpSpPr/>
          <p:nvPr/>
        </p:nvGrpSpPr>
        <p:grpSpPr>
          <a:xfrm>
            <a:off x="9334459" y="3955744"/>
            <a:ext cx="8687732" cy="2452592"/>
            <a:chOff x="-43540" y="-196849"/>
            <a:chExt cx="11583643" cy="3270122"/>
          </a:xfrm>
        </p:grpSpPr>
        <p:sp>
          <p:nvSpPr>
            <p:cNvPr id="16" name="Freeform 16"/>
            <p:cNvSpPr/>
            <p:nvPr/>
          </p:nvSpPr>
          <p:spPr>
            <a:xfrm>
              <a:off x="0" y="0"/>
              <a:ext cx="11540103" cy="3073273"/>
            </a:xfrm>
            <a:custGeom>
              <a:avLst/>
              <a:gdLst/>
              <a:ahLst/>
              <a:cxnLst/>
              <a:rect l="l" t="t" r="r" b="b"/>
              <a:pathLst>
                <a:path w="11540103" h="3073273">
                  <a:moveTo>
                    <a:pt x="0" y="0"/>
                  </a:moveTo>
                  <a:lnTo>
                    <a:pt x="11540103" y="0"/>
                  </a:lnTo>
                  <a:lnTo>
                    <a:pt x="11540103" y="3073273"/>
                  </a:lnTo>
                  <a:lnTo>
                    <a:pt x="0" y="3073273"/>
                  </a:lnTo>
                  <a:close/>
                </a:path>
              </a:pathLst>
            </a:custGeom>
            <a:solidFill>
              <a:srgbClr val="000000">
                <a:alpha val="0"/>
              </a:srgbClr>
            </a:solidFill>
          </p:spPr>
        </p:sp>
        <p:sp>
          <p:nvSpPr>
            <p:cNvPr id="17" name="TextBox 17"/>
            <p:cNvSpPr txBox="1"/>
            <p:nvPr/>
          </p:nvSpPr>
          <p:spPr>
            <a:xfrm>
              <a:off x="-43540" y="-196849"/>
              <a:ext cx="11540103" cy="3168524"/>
            </a:xfrm>
            <a:prstGeom prst="rect">
              <a:avLst/>
            </a:prstGeom>
          </p:spPr>
          <p:txBody>
            <a:bodyPr lIns="0" tIns="0" rIns="0" bIns="0" rtlCol="0" anchor="t"/>
            <a:lstStyle/>
            <a:p>
              <a:pPr marL="348754" lvl="1" indent="-174377" algn="l">
                <a:lnSpc>
                  <a:spcPts val="3750"/>
                </a:lnSpc>
                <a:buFont typeface="Arial"/>
                <a:buChar char="•"/>
              </a:pPr>
              <a:r>
                <a:rPr lang="en-US" sz="2000" spc="-47" dirty="0">
                  <a:solidFill>
                    <a:srgbClr val="272525"/>
                  </a:solidFill>
                  <a:latin typeface="Source Sans Pro"/>
                  <a:ea typeface="Source Sans Pro"/>
                  <a:cs typeface="Source Sans Pro"/>
                  <a:sym typeface="Source Sans Pro"/>
                </a:rPr>
                <a:t>The height of each part of the bar represents the proportion of people with or without osteoporosis in that particular factor group. The graph shows that people with osteoporosis are more likely to be female, have had hormonal changes, have a family history of osteoporosis, and are more likely to have low vitamin D intake and have had prior fractures. </a:t>
              </a:r>
            </a:p>
          </p:txBody>
        </p:sp>
      </p:grpSp>
      <p:grpSp>
        <p:nvGrpSpPr>
          <p:cNvPr id="18" name="Group 18"/>
          <p:cNvGrpSpPr/>
          <p:nvPr/>
        </p:nvGrpSpPr>
        <p:grpSpPr>
          <a:xfrm>
            <a:off x="9309878" y="6464425"/>
            <a:ext cx="8978122" cy="2934666"/>
            <a:chOff x="0" y="-217315"/>
            <a:chExt cx="11970829" cy="3912888"/>
          </a:xfrm>
        </p:grpSpPr>
        <p:sp>
          <p:nvSpPr>
            <p:cNvPr id="19" name="Freeform 19"/>
            <p:cNvSpPr/>
            <p:nvPr/>
          </p:nvSpPr>
          <p:spPr>
            <a:xfrm>
              <a:off x="0" y="0"/>
              <a:ext cx="11692732" cy="3695573"/>
            </a:xfrm>
            <a:custGeom>
              <a:avLst/>
              <a:gdLst/>
              <a:ahLst/>
              <a:cxnLst/>
              <a:rect l="l" t="t" r="r" b="b"/>
              <a:pathLst>
                <a:path w="11692732" h="3695573">
                  <a:moveTo>
                    <a:pt x="0" y="0"/>
                  </a:moveTo>
                  <a:lnTo>
                    <a:pt x="11692732" y="0"/>
                  </a:lnTo>
                  <a:lnTo>
                    <a:pt x="11692732" y="3695573"/>
                  </a:lnTo>
                  <a:lnTo>
                    <a:pt x="0" y="3695573"/>
                  </a:lnTo>
                  <a:close/>
                </a:path>
              </a:pathLst>
            </a:custGeom>
            <a:solidFill>
              <a:srgbClr val="000000">
                <a:alpha val="0"/>
              </a:srgbClr>
            </a:solidFill>
          </p:spPr>
        </p:sp>
        <p:sp>
          <p:nvSpPr>
            <p:cNvPr id="20" name="TextBox 20"/>
            <p:cNvSpPr txBox="1"/>
            <p:nvPr/>
          </p:nvSpPr>
          <p:spPr>
            <a:xfrm>
              <a:off x="0" y="-217315"/>
              <a:ext cx="11970829" cy="3790824"/>
            </a:xfrm>
            <a:prstGeom prst="rect">
              <a:avLst/>
            </a:prstGeom>
          </p:spPr>
          <p:txBody>
            <a:bodyPr lIns="0" tIns="0" rIns="0" bIns="0" rtlCol="0" anchor="t"/>
            <a:lstStyle/>
            <a:p>
              <a:pPr marL="348754" lvl="1" indent="-174377" algn="l">
                <a:lnSpc>
                  <a:spcPts val="3750"/>
                </a:lnSpc>
                <a:buFont typeface="Arial"/>
                <a:buChar char="•"/>
              </a:pPr>
              <a:r>
                <a:rPr lang="en-US" sz="2000" spc="-47" dirty="0">
                  <a:solidFill>
                    <a:srgbClr val="272525"/>
                  </a:solidFill>
                  <a:latin typeface="Source Sans Pro"/>
                  <a:ea typeface="Source Sans Pro"/>
                  <a:cs typeface="Source Sans Pro"/>
                  <a:sym typeface="Source Sans Pro"/>
                </a:rPr>
                <a:t>It is also suggested that there might be a higher proportion of people with osteoporosis who are Asian and have a history of high calcium intake, but this should be interpreted with caution as the sample size for these factors is small. The findings from this graph can help to identify people who are at higher risk of developing osteoporosis and guide healthcare providers in their prevention and treatment strategies.</a:t>
              </a: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42</TotalTime>
  <Words>2053</Words>
  <Application>Microsoft Office PowerPoint</Application>
  <PresentationFormat>Custom</PresentationFormat>
  <Paragraphs>186</Paragraphs>
  <Slides>16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Source Sans Pro</vt:lpstr>
      <vt:lpstr>Source Sans Pro Bold</vt:lpstr>
      <vt:lpstr>Arimo Bold</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by Dinal Pandya</dc:title>
  <cp:lastModifiedBy>dinal pandya</cp:lastModifiedBy>
  <cp:revision>5</cp:revision>
  <dcterms:created xsi:type="dcterms:W3CDTF">2006-08-16T00:00:00Z</dcterms:created>
  <dcterms:modified xsi:type="dcterms:W3CDTF">2025-02-10T16:34:06Z</dcterms:modified>
  <dc:identifier>DAGetyYevQs</dc:identifier>
</cp:coreProperties>
</file>

<file path=docProps/thumbnail.jpeg>
</file>